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28"/>
  </p:notesMasterIdLst>
  <p:sldIdLst>
    <p:sldId id="271" r:id="rId6"/>
    <p:sldId id="277" r:id="rId7"/>
    <p:sldId id="272" r:id="rId8"/>
    <p:sldId id="278" r:id="rId9"/>
    <p:sldId id="279" r:id="rId10"/>
    <p:sldId id="276" r:id="rId11"/>
    <p:sldId id="280" r:id="rId12"/>
    <p:sldId id="284" r:id="rId13"/>
    <p:sldId id="301" r:id="rId14"/>
    <p:sldId id="302" r:id="rId15"/>
    <p:sldId id="304" r:id="rId16"/>
    <p:sldId id="283" r:id="rId17"/>
    <p:sldId id="308" r:id="rId18"/>
    <p:sldId id="305" r:id="rId19"/>
    <p:sldId id="306" r:id="rId20"/>
    <p:sldId id="288" r:id="rId21"/>
    <p:sldId id="309" r:id="rId22"/>
    <p:sldId id="307" r:id="rId23"/>
    <p:sldId id="315" r:id="rId24"/>
    <p:sldId id="310" r:id="rId25"/>
    <p:sldId id="312" r:id="rId26"/>
    <p:sldId id="313" r:id="rId27"/>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000"/>
    <a:srgbClr val="6991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14"/>
    <p:restoredTop sz="94674"/>
  </p:normalViewPr>
  <p:slideViewPr>
    <p:cSldViewPr snapToGrid="0" snapToObjects="1">
      <p:cViewPr varScale="1">
        <p:scale>
          <a:sx n="78" d="100"/>
          <a:sy n="78" d="100"/>
        </p:scale>
        <p:origin x="261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A63C6-05AC-784F-BAEE-45CD7446A2A8}" type="datetimeFigureOut">
              <a:rPr lang="en-US" smtClean="0"/>
              <a:t>8/28/2020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498FE-3035-1A4E-8CD3-C7F75B1119F9}" type="slidenum">
              <a:rPr lang="en-US" smtClean="0"/>
              <a:t>‹#›</a:t>
            </a:fld>
            <a:endParaRPr lang="en-US" dirty="0"/>
          </a:p>
        </p:txBody>
      </p:sp>
    </p:spTree>
    <p:extLst>
      <p:ext uri="{BB962C8B-B14F-4D97-AF65-F5344CB8AC3E}">
        <p14:creationId xmlns:p14="http://schemas.microsoft.com/office/powerpoint/2010/main" val="277631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456A817-2C63-9F48-A32D-BD76A692F6C4}"/>
              </a:ext>
            </a:extLst>
          </p:cNvPr>
          <p:cNvSpPr/>
          <p:nvPr userDrawn="1"/>
        </p:nvSpPr>
        <p:spPr>
          <a:xfrm>
            <a:off x="695739" y="0"/>
            <a:ext cx="3538332"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D32D94F-292A-004C-AE57-95885854DF11}"/>
              </a:ext>
            </a:extLst>
          </p:cNvPr>
          <p:cNvPicPr>
            <a:picLocks noChangeAspect="1"/>
          </p:cNvPicPr>
          <p:nvPr userDrawn="1"/>
        </p:nvPicPr>
        <p:blipFill>
          <a:blip r:embed="rId2"/>
          <a:srcRect/>
          <a:stretch/>
        </p:blipFill>
        <p:spPr>
          <a:xfrm>
            <a:off x="4996467" y="2232026"/>
            <a:ext cx="6527800" cy="2400300"/>
          </a:xfrm>
          <a:prstGeom prst="rect">
            <a:avLst/>
          </a:prstGeom>
        </p:spPr>
      </p:pic>
      <p:sp>
        <p:nvSpPr>
          <p:cNvPr id="9" name="Rectangle 8">
            <a:extLst>
              <a:ext uri="{FF2B5EF4-FFF2-40B4-BE49-F238E27FC236}">
                <a16:creationId xmlns:a16="http://schemas.microsoft.com/office/drawing/2014/main" id="{DFA7732A-ECF9-4D44-BD29-CF7436DADDC0}"/>
              </a:ext>
            </a:extLst>
          </p:cNvPr>
          <p:cNvSpPr/>
          <p:nvPr userDrawn="1"/>
        </p:nvSpPr>
        <p:spPr>
          <a:xfrm>
            <a:off x="3957501" y="11205473"/>
            <a:ext cx="553140" cy="25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94BAA794-D723-3845-80DD-8533FD7427FB}"/>
              </a:ext>
            </a:extLst>
          </p:cNvPr>
          <p:cNvSpPr>
            <a:spLocks noGrp="1"/>
          </p:cNvSpPr>
          <p:nvPr>
            <p:ph type="ctrTitle"/>
          </p:nvPr>
        </p:nvSpPr>
        <p:spPr>
          <a:xfrm>
            <a:off x="4990168" y="6455602"/>
            <a:ext cx="18290381" cy="3216555"/>
          </a:xfrm>
        </p:spPr>
        <p:txBody>
          <a:bodyPr lIns="0" anchor="t" anchorCtr="0">
            <a:noAutofit/>
          </a:bodyPr>
          <a:lstStyle>
            <a:lvl1pPr algn="l">
              <a:defRPr sz="13000">
                <a:solidFill>
                  <a:schemeClr val="tx1"/>
                </a:solidFill>
              </a:defRPr>
            </a:lvl1pPr>
          </a:lstStyle>
          <a:p>
            <a:r>
              <a:rPr lang="en-US" dirty="0"/>
              <a:t>Click to edit Master title style</a:t>
            </a:r>
          </a:p>
        </p:txBody>
      </p:sp>
      <p:sp>
        <p:nvSpPr>
          <p:cNvPr id="13" name="Subtitle 2">
            <a:extLst>
              <a:ext uri="{FF2B5EF4-FFF2-40B4-BE49-F238E27FC236}">
                <a16:creationId xmlns:a16="http://schemas.microsoft.com/office/drawing/2014/main" id="{823F45A2-BB81-1745-9672-5B703F30B191}"/>
              </a:ext>
            </a:extLst>
          </p:cNvPr>
          <p:cNvSpPr>
            <a:spLocks noGrp="1"/>
          </p:cNvSpPr>
          <p:nvPr>
            <p:ph type="subTitle" idx="1"/>
          </p:nvPr>
        </p:nvSpPr>
        <p:spPr>
          <a:xfrm>
            <a:off x="4983869" y="10275887"/>
            <a:ext cx="18290381" cy="2416174"/>
          </a:xfrm>
        </p:spPr>
        <p:txBody>
          <a:bodyPr lIns="0">
            <a:normAutofit/>
          </a:bodyPr>
          <a:lstStyle>
            <a:lvl1pPr marL="0" indent="0" algn="l">
              <a:buNone/>
              <a:defRPr sz="4400">
                <a:solidFill>
                  <a:schemeClr val="tx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Tree>
    <p:extLst>
      <p:ext uri="{BB962C8B-B14F-4D97-AF65-F5344CB8AC3E}">
        <p14:creationId xmlns:p14="http://schemas.microsoft.com/office/powerpoint/2010/main" val="34457927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E87D0A-951C-CD4B-8CBF-3FCF6A5632ED}"/>
              </a:ext>
            </a:extLst>
          </p:cNvPr>
          <p:cNvSpPr/>
          <p:nvPr userDrawn="1"/>
        </p:nvSpPr>
        <p:spPr>
          <a:xfrm>
            <a:off x="695739" y="0"/>
            <a:ext cx="3538332"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E178230-C2ED-9F45-AB61-7973BC0B625B}"/>
              </a:ext>
            </a:extLst>
          </p:cNvPr>
          <p:cNvPicPr>
            <a:picLocks noChangeAspect="1"/>
          </p:cNvPicPr>
          <p:nvPr userDrawn="1"/>
        </p:nvPicPr>
        <p:blipFill>
          <a:blip r:embed="rId2"/>
          <a:stretch>
            <a:fillRect/>
          </a:stretch>
        </p:blipFill>
        <p:spPr>
          <a:xfrm>
            <a:off x="1045365" y="1533843"/>
            <a:ext cx="2839079" cy="1043942"/>
          </a:xfrm>
          <a:prstGeom prst="rect">
            <a:avLst/>
          </a:prstGeom>
        </p:spPr>
      </p:pic>
      <p:sp>
        <p:nvSpPr>
          <p:cNvPr id="8" name="Rectangle 7">
            <a:extLst>
              <a:ext uri="{FF2B5EF4-FFF2-40B4-BE49-F238E27FC236}">
                <a16:creationId xmlns:a16="http://schemas.microsoft.com/office/drawing/2014/main" id="{566A46E3-3C18-F940-A223-B8208D718F21}"/>
              </a:ext>
            </a:extLst>
          </p:cNvPr>
          <p:cNvSpPr/>
          <p:nvPr userDrawn="1"/>
        </p:nvSpPr>
        <p:spPr>
          <a:xfrm>
            <a:off x="3957501" y="11171583"/>
            <a:ext cx="553140" cy="25444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09E65B1B-0CF7-5C40-A965-E53561FF22A7}"/>
              </a:ext>
            </a:extLst>
          </p:cNvPr>
          <p:cNvSpPr>
            <a:spLocks noGrp="1"/>
          </p:cNvSpPr>
          <p:nvPr>
            <p:ph type="title"/>
          </p:nvPr>
        </p:nvSpPr>
        <p:spPr>
          <a:xfrm>
            <a:off x="5156200" y="730251"/>
            <a:ext cx="15573375" cy="2651126"/>
          </a:xfrm>
        </p:spPr>
        <p:txBody>
          <a:bodyPr/>
          <a:lstStyle/>
          <a:p>
            <a:r>
              <a:rPr lang="en-US" dirty="0"/>
              <a:t>Click to edit Master title style</a:t>
            </a:r>
          </a:p>
        </p:txBody>
      </p:sp>
      <p:sp>
        <p:nvSpPr>
          <p:cNvPr id="15" name="Content Placeholder 2">
            <a:extLst>
              <a:ext uri="{FF2B5EF4-FFF2-40B4-BE49-F238E27FC236}">
                <a16:creationId xmlns:a16="http://schemas.microsoft.com/office/drawing/2014/main" id="{FE9BD040-C3CC-9B44-9D50-41CFA0A77AEA}"/>
              </a:ext>
            </a:extLst>
          </p:cNvPr>
          <p:cNvSpPr>
            <a:spLocks noGrp="1"/>
          </p:cNvSpPr>
          <p:nvPr>
            <p:ph idx="1"/>
          </p:nvPr>
        </p:nvSpPr>
        <p:spPr>
          <a:xfrm>
            <a:off x="5156200" y="3438940"/>
            <a:ext cx="18087975" cy="870267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11194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9E79650-5622-9548-BFAE-D253D80F1704}"/>
              </a:ext>
            </a:extLst>
          </p:cNvPr>
          <p:cNvSpPr/>
          <p:nvPr userDrawn="1"/>
        </p:nvSpPr>
        <p:spPr>
          <a:xfrm>
            <a:off x="695739" y="0"/>
            <a:ext cx="3538332"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114D13DB-8DDE-294F-9F15-76476A299D63}"/>
              </a:ext>
            </a:extLst>
          </p:cNvPr>
          <p:cNvSpPr>
            <a:spLocks noGrp="1" noChangeAspect="1"/>
          </p:cNvSpPr>
          <p:nvPr>
            <p:ph type="pic" sz="quarter" idx="10"/>
          </p:nvPr>
        </p:nvSpPr>
        <p:spPr>
          <a:xfrm>
            <a:off x="1827075" y="1778692"/>
            <a:ext cx="21945600" cy="10972800"/>
          </a:xfrm>
        </p:spPr>
        <p:txBody>
          <a:bodyPr/>
          <a:lstStyle/>
          <a:p>
            <a:endParaRPr lang="en-US" dirty="0"/>
          </a:p>
        </p:txBody>
      </p:sp>
    </p:spTree>
    <p:extLst>
      <p:ext uri="{BB962C8B-B14F-4D97-AF65-F5344CB8AC3E}">
        <p14:creationId xmlns:p14="http://schemas.microsoft.com/office/powerpoint/2010/main" val="145548219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C014621-4265-BC45-B5B5-D3BE82924BBB}"/>
              </a:ext>
            </a:extLst>
          </p:cNvPr>
          <p:cNvSpPr/>
          <p:nvPr userDrawn="1"/>
        </p:nvSpPr>
        <p:spPr>
          <a:xfrm>
            <a:off x="695738" y="0"/>
            <a:ext cx="6644861"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2">
            <a:extLst>
              <a:ext uri="{FF2B5EF4-FFF2-40B4-BE49-F238E27FC236}">
                <a16:creationId xmlns:a16="http://schemas.microsoft.com/office/drawing/2014/main" id="{B59E4676-072B-564B-92B2-26AC27ED4956}"/>
              </a:ext>
            </a:extLst>
          </p:cNvPr>
          <p:cNvSpPr>
            <a:spLocks noGrp="1"/>
          </p:cNvSpPr>
          <p:nvPr>
            <p:ph idx="1"/>
          </p:nvPr>
        </p:nvSpPr>
        <p:spPr>
          <a:xfrm>
            <a:off x="1625600" y="1840672"/>
            <a:ext cx="4206240" cy="10732328"/>
          </a:xfrm>
        </p:spPr>
        <p:txBody>
          <a:bodyPr>
            <a:normAutofit/>
          </a:bodyPr>
          <a:lstStyle>
            <a:lvl1pPr marL="0" indent="0">
              <a:buNone/>
              <a:defRPr sz="4200">
                <a:solidFill>
                  <a:schemeClr val="bg1"/>
                </a:solidFill>
              </a:defRPr>
            </a:lvl1pPr>
            <a:lvl2pPr marL="914400" indent="0">
              <a:buNone/>
              <a:defRPr>
                <a:solidFill>
                  <a:schemeClr val="bg1"/>
                </a:solidFill>
              </a:defRPr>
            </a:lvl2pPr>
            <a:lvl3pPr marL="1828800" indent="0">
              <a:buNone/>
              <a:defRPr>
                <a:solidFill>
                  <a:schemeClr val="bg1"/>
                </a:solidFill>
              </a:defRPr>
            </a:lvl3pPr>
            <a:lvl4pPr marL="2743200" indent="0">
              <a:buNone/>
              <a:defRPr>
                <a:solidFill>
                  <a:schemeClr val="bg1"/>
                </a:solidFill>
              </a:defRPr>
            </a:lvl4pPr>
            <a:lvl5pPr marL="3657600" indent="0">
              <a:buNone/>
              <a:defRPr>
                <a:solidFill>
                  <a:schemeClr val="bg1"/>
                </a:solidFill>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E9742645-C816-7D44-846F-8980912CE417}"/>
              </a:ext>
            </a:extLst>
          </p:cNvPr>
          <p:cNvSpPr>
            <a:spLocks noGrp="1" noChangeAspect="1"/>
          </p:cNvSpPr>
          <p:nvPr>
            <p:ph type="pic" sz="quarter" idx="10"/>
          </p:nvPr>
        </p:nvSpPr>
        <p:spPr>
          <a:xfrm>
            <a:off x="6375399" y="1842186"/>
            <a:ext cx="16386175" cy="10744200"/>
          </a:xfrm>
        </p:spPr>
        <p:txBody>
          <a:bodyPr/>
          <a:lstStyle/>
          <a:p>
            <a:endParaRPr lang="en-US" dirty="0"/>
          </a:p>
        </p:txBody>
      </p:sp>
    </p:spTree>
    <p:extLst>
      <p:ext uri="{BB962C8B-B14F-4D97-AF65-F5344CB8AC3E}">
        <p14:creationId xmlns:p14="http://schemas.microsoft.com/office/powerpoint/2010/main" val="12668999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730251"/>
            <a:ext cx="19688175" cy="2651126"/>
          </a:xfrm>
        </p:spPr>
        <p:txBody>
          <a:bodyPr/>
          <a:lstStyle/>
          <a:p>
            <a:r>
              <a:rPr lang="en-US" dirty="0"/>
              <a:t>Click to edit Master title style</a:t>
            </a:r>
          </a:p>
        </p:txBody>
      </p:sp>
      <p:sp>
        <p:nvSpPr>
          <p:cNvPr id="3" name="Content Placeholder 2"/>
          <p:cNvSpPr>
            <a:spLocks noGrp="1"/>
          </p:cNvSpPr>
          <p:nvPr>
            <p:ph idx="1"/>
          </p:nvPr>
        </p:nvSpPr>
        <p:spPr>
          <a:xfrm>
            <a:off x="1041400" y="3438940"/>
            <a:ext cx="22202775" cy="8702676"/>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6635460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5E4463C2-9139-364C-8BF9-9BFA27E6AEDC}" type="datetimeFigureOut">
              <a:rPr lang="en-US" smtClean="0"/>
              <a:t>8/28/2020</a:t>
            </a:fld>
            <a:endParaRPr lang="en-US" dirty="0"/>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555F7BD0-27D1-7947-AFB1-4F6856146B73}" type="slidenum">
              <a:rPr lang="en-US" smtClean="0"/>
              <a:t>‹#›</a:t>
            </a:fld>
            <a:endParaRPr lang="en-US" dirty="0"/>
          </a:p>
        </p:txBody>
      </p:sp>
    </p:spTree>
    <p:extLst>
      <p:ext uri="{BB962C8B-B14F-4D97-AF65-F5344CB8AC3E}">
        <p14:creationId xmlns:p14="http://schemas.microsoft.com/office/powerpoint/2010/main" val="608878634"/>
      </p:ext>
    </p:extLst>
  </p:cSld>
  <p:clrMap bg1="lt1" tx1="dk1" bg2="lt2" tx2="dk2" accent1="accent1" accent2="accent2" accent3="accent3" accent4="accent4" accent5="accent5" accent6="accent6" hlink="hlink" folHlink="folHlink"/>
  <p:sldLayoutIdLst>
    <p:sldLayoutId id="2147483681" r:id="rId1"/>
    <p:sldLayoutId id="2147483662" r:id="rId2"/>
    <p:sldLayoutId id="2147483672" r:id="rId3"/>
    <p:sldLayoutId id="2147483674" r:id="rId4"/>
    <p:sldLayoutId id="2147483675" r:id="rId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3D0F37-12DA-1F4E-8455-D12E7CDC9CF0}"/>
              </a:ext>
            </a:extLst>
          </p:cNvPr>
          <p:cNvSpPr>
            <a:spLocks noGrp="1"/>
          </p:cNvSpPr>
          <p:nvPr>
            <p:ph type="ctrTitle"/>
          </p:nvPr>
        </p:nvSpPr>
        <p:spPr/>
        <p:txBody>
          <a:bodyPr/>
          <a:lstStyle/>
          <a:p>
            <a:pPr algn="ctr"/>
            <a:r>
              <a:rPr lang="en-US" sz="6000" b="1" dirty="0">
                <a:latin typeface="+mn-lt"/>
              </a:rPr>
              <a:t>National Association of Home Builders</a:t>
            </a:r>
            <a:br>
              <a:rPr lang="en-US" sz="6000" b="1" dirty="0">
                <a:latin typeface="+mn-lt"/>
              </a:rPr>
            </a:br>
            <a:r>
              <a:rPr lang="en-US" sz="6000" b="1" dirty="0">
                <a:latin typeface="+mn-lt"/>
              </a:rPr>
              <a:t>In Support of Appeal of CE217 Parts I and II and RE147</a:t>
            </a:r>
            <a:br>
              <a:rPr lang="en-US" sz="6000" b="1" dirty="0">
                <a:latin typeface="+mn-lt"/>
              </a:rPr>
            </a:br>
            <a:r>
              <a:rPr lang="en-US" sz="6000" b="1" dirty="0">
                <a:latin typeface="+mn-lt"/>
              </a:rPr>
              <a:t>(Scope and Intent)</a:t>
            </a:r>
          </a:p>
        </p:txBody>
      </p:sp>
      <p:sp>
        <p:nvSpPr>
          <p:cNvPr id="5" name="Subtitle 4">
            <a:extLst>
              <a:ext uri="{FF2B5EF4-FFF2-40B4-BE49-F238E27FC236}">
                <a16:creationId xmlns:a16="http://schemas.microsoft.com/office/drawing/2014/main" id="{5BFE36D7-FEF3-2440-A6C6-F69FCA62C6E1}"/>
              </a:ext>
            </a:extLst>
          </p:cNvPr>
          <p:cNvSpPr>
            <a:spLocks noGrp="1"/>
          </p:cNvSpPr>
          <p:nvPr>
            <p:ph type="subTitle" idx="1"/>
          </p:nvPr>
        </p:nvSpPr>
        <p:spPr/>
        <p:txBody>
          <a:bodyPr numCol="2">
            <a:noAutofit/>
          </a:bodyPr>
          <a:lstStyle/>
          <a:p>
            <a:r>
              <a:rPr lang="en-US" sz="3600" b="1" u="sng" dirty="0"/>
              <a:t>NAHB Representatives</a:t>
            </a:r>
            <a:r>
              <a:rPr lang="en-US" sz="3600" b="1" dirty="0"/>
              <a:t>:</a:t>
            </a:r>
          </a:p>
          <a:p>
            <a:r>
              <a:rPr lang="en-US" sz="3600" b="1" dirty="0"/>
              <a:t>Gerald M. Howard</a:t>
            </a:r>
          </a:p>
          <a:p>
            <a:r>
              <a:rPr lang="en-US" sz="3600" b="1" dirty="0"/>
              <a:t>S. Craig Drumheller</a:t>
            </a:r>
          </a:p>
          <a:p>
            <a:endParaRPr lang="en-US" sz="3600" b="1" dirty="0"/>
          </a:p>
          <a:p>
            <a:r>
              <a:rPr lang="en-US" sz="3600" b="1" u="sng" dirty="0"/>
              <a:t>Presentation of Appeal by</a:t>
            </a:r>
            <a:r>
              <a:rPr lang="en-US" sz="3600" b="1" dirty="0"/>
              <a:t>:  </a:t>
            </a:r>
          </a:p>
          <a:p>
            <a:r>
              <a:rPr lang="en-US" sz="3600" b="1" dirty="0"/>
              <a:t>Megan H. Berge</a:t>
            </a:r>
          </a:p>
          <a:p>
            <a:r>
              <a:rPr lang="en-US" sz="3600" b="1" dirty="0"/>
              <a:t>Baker Botts L.L.P.</a:t>
            </a:r>
          </a:p>
        </p:txBody>
      </p:sp>
      <p:sp>
        <p:nvSpPr>
          <p:cNvPr id="6" name="TextBox 5">
            <a:extLst>
              <a:ext uri="{FF2B5EF4-FFF2-40B4-BE49-F238E27FC236}">
                <a16:creationId xmlns:a16="http://schemas.microsoft.com/office/drawing/2014/main" id="{87AA3FDA-EC78-0E45-A40C-B0DC0C5CB17B}"/>
              </a:ext>
            </a:extLst>
          </p:cNvPr>
          <p:cNvSpPr txBox="1"/>
          <p:nvPr/>
        </p:nvSpPr>
        <p:spPr>
          <a:xfrm>
            <a:off x="4990168" y="5143986"/>
            <a:ext cx="11181902" cy="707886"/>
          </a:xfrm>
          <a:prstGeom prst="rect">
            <a:avLst/>
          </a:prstGeom>
          <a:noFill/>
        </p:spPr>
        <p:txBody>
          <a:bodyPr wrap="square" lIns="0" rtlCol="0">
            <a:spAutoFit/>
          </a:bodyPr>
          <a:lstStyle/>
          <a:p>
            <a:r>
              <a:rPr lang="en-US" sz="4000" dirty="0">
                <a:solidFill>
                  <a:schemeClr val="tx2"/>
                </a:solidFill>
                <a:latin typeface="+mj-lt"/>
              </a:rPr>
              <a:t>ICC APPEAL HEARINGS | September 3, 2020</a:t>
            </a:r>
          </a:p>
        </p:txBody>
      </p:sp>
    </p:spTree>
    <p:extLst>
      <p:ext uri="{BB962C8B-B14F-4D97-AF65-F5344CB8AC3E}">
        <p14:creationId xmlns:p14="http://schemas.microsoft.com/office/powerpoint/2010/main" val="36108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a:bodyPr>
          <a:lstStyle/>
          <a:p>
            <a:pPr algn="ctr"/>
            <a:r>
              <a:rPr lang="en-US" sz="6600" b="1" dirty="0">
                <a:latin typeface="+mn-lt"/>
              </a:rPr>
              <a:t>3. “Over the Useful Life of Each Building”</a:t>
            </a:r>
          </a:p>
        </p:txBody>
      </p:sp>
      <p:sp>
        <p:nvSpPr>
          <p:cNvPr id="3" name="Content Placeholder 2">
            <a:extLst>
              <a:ext uri="{FF2B5EF4-FFF2-40B4-BE49-F238E27FC236}">
                <a16:creationId xmlns:a16="http://schemas.microsoft.com/office/drawing/2014/main" id="{3704F6E1-0976-4A0D-BD71-638FBD33DE8B}"/>
              </a:ext>
            </a:extLst>
          </p:cNvPr>
          <p:cNvSpPr>
            <a:spLocks noGrp="1"/>
          </p:cNvSpPr>
          <p:nvPr>
            <p:ph idx="1"/>
          </p:nvPr>
        </p:nvSpPr>
        <p:spPr>
          <a:xfrm>
            <a:off x="5175250" y="3438939"/>
            <a:ext cx="18087975" cy="9204399"/>
          </a:xfrm>
        </p:spPr>
        <p:txBody>
          <a:bodyPr>
            <a:normAutofit/>
          </a:bodyPr>
          <a:lstStyle/>
          <a:p>
            <a:r>
              <a:rPr lang="en-US" sz="5400" dirty="0"/>
              <a:t>“This code shall regulate the design and construction of buildings for the effective use and conservation of energy </a:t>
            </a:r>
            <a:r>
              <a:rPr lang="en-US" sz="5400" b="1" i="1" dirty="0">
                <a:solidFill>
                  <a:srgbClr val="FF0000"/>
                </a:solidFill>
              </a:rPr>
              <a:t>over the useful life of each building</a:t>
            </a:r>
            <a:r>
              <a:rPr lang="en-US" sz="5400" dirty="0"/>
              <a:t>.”</a:t>
            </a:r>
          </a:p>
          <a:p>
            <a:endParaRPr lang="en-US" sz="5400" dirty="0"/>
          </a:p>
          <a:p>
            <a:pPr marL="685800" indent="-685800">
              <a:buFont typeface="Wingdings" panose="05000000000000000000" pitchFamily="2" charset="2"/>
              <a:buChar char="§"/>
            </a:pPr>
            <a:r>
              <a:rPr lang="en-US" sz="5400" dirty="0"/>
              <a:t>If proposals improve energy use beyond the building’s structure, the phrase becomes superfluous (and obsolete)</a:t>
            </a:r>
          </a:p>
          <a:p>
            <a:pPr marL="685800" indent="-685800">
              <a:buFont typeface="Wingdings" panose="05000000000000000000" pitchFamily="2" charset="2"/>
              <a:buChar char="§"/>
            </a:pPr>
            <a:r>
              <a:rPr lang="en-US" sz="5400" dirty="0"/>
              <a:t>Example: EV parking spaces </a:t>
            </a:r>
            <a:r>
              <a:rPr lang="en-US" sz="5400" dirty="0">
                <a:sym typeface="Wingdings" panose="05000000000000000000" pitchFamily="2" charset="2"/>
              </a:rPr>
              <a:t> EVs  </a:t>
            </a:r>
            <a:r>
              <a:rPr lang="en-US" sz="5400" u="sng" dirty="0">
                <a:sym typeface="Wingdings" panose="05000000000000000000" pitchFamily="2" charset="2"/>
              </a:rPr>
              <a:t>Replacement of the fossil fuel car</a:t>
            </a:r>
            <a:r>
              <a:rPr lang="en-US" sz="5400" dirty="0">
                <a:sym typeface="Wingdings" panose="05000000000000000000" pitchFamily="2" charset="2"/>
              </a:rPr>
              <a:t>  Energy conservation</a:t>
            </a:r>
          </a:p>
          <a:p>
            <a:pPr marL="2057400" lvl="1" indent="-685800">
              <a:buFont typeface="Wingdings" panose="05000000000000000000" pitchFamily="2" charset="2"/>
              <a:buChar char="Ø"/>
            </a:pPr>
            <a:r>
              <a:rPr lang="en-US" sz="5400" dirty="0">
                <a:sym typeface="Wingdings" panose="05000000000000000000" pitchFamily="2" charset="2"/>
              </a:rPr>
              <a:t>Energy conservation occurs regardless of the useful life of the building</a:t>
            </a:r>
            <a:endParaRPr lang="en-US" sz="5400" dirty="0"/>
          </a:p>
          <a:p>
            <a:endParaRPr lang="en-US" dirty="0"/>
          </a:p>
        </p:txBody>
      </p:sp>
    </p:spTree>
    <p:extLst>
      <p:ext uri="{BB962C8B-B14F-4D97-AF65-F5344CB8AC3E}">
        <p14:creationId xmlns:p14="http://schemas.microsoft.com/office/powerpoint/2010/main" val="24721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534B4-C645-014B-A18C-FF1C212D56E9}"/>
              </a:ext>
            </a:extLst>
          </p:cNvPr>
          <p:cNvSpPr>
            <a:spLocks noGrp="1"/>
          </p:cNvSpPr>
          <p:nvPr>
            <p:ph type="title"/>
          </p:nvPr>
        </p:nvSpPr>
        <p:spPr/>
        <p:txBody>
          <a:bodyPr>
            <a:normAutofit/>
          </a:bodyPr>
          <a:lstStyle/>
          <a:p>
            <a:pPr algn="ctr"/>
            <a:r>
              <a:rPr lang="en-US" sz="6600" b="1" dirty="0">
                <a:latin typeface="+mn-lt"/>
              </a:rPr>
              <a:t>4. Drafting History and Comparison</a:t>
            </a:r>
          </a:p>
        </p:txBody>
      </p:sp>
      <p:sp>
        <p:nvSpPr>
          <p:cNvPr id="5" name="Content Placeholder 2">
            <a:extLst>
              <a:ext uri="{FF2B5EF4-FFF2-40B4-BE49-F238E27FC236}">
                <a16:creationId xmlns:a16="http://schemas.microsoft.com/office/drawing/2014/main" id="{594D3209-D892-714D-B022-0396309625B0}"/>
              </a:ext>
            </a:extLst>
          </p:cNvPr>
          <p:cNvSpPr>
            <a:spLocks noGrp="1"/>
          </p:cNvSpPr>
          <p:nvPr>
            <p:ph idx="1"/>
          </p:nvPr>
        </p:nvSpPr>
        <p:spPr/>
        <p:txBody>
          <a:bodyPr>
            <a:normAutofit fontScale="92500" lnSpcReduction="10000"/>
          </a:bodyPr>
          <a:lstStyle/>
          <a:p>
            <a:r>
              <a:rPr lang="en-US" sz="4800" b="1" dirty="0"/>
              <a:t>International Green Construction Codes:  </a:t>
            </a:r>
          </a:p>
          <a:p>
            <a:pPr marL="2057400" lvl="1" indent="-685800">
              <a:buFont typeface="Wingdings" panose="05000000000000000000" pitchFamily="2" charset="2"/>
              <a:buChar char="§"/>
            </a:pPr>
            <a:r>
              <a:rPr lang="en-US" sz="4400" dirty="0"/>
              <a:t>101.2.1 (1.1): “The purpose of this code is to . . . reduce emissions from buildings and </a:t>
            </a:r>
            <a:r>
              <a:rPr lang="en-US" sz="4400" b="1" i="1" u="sng" dirty="0"/>
              <a:t>building systems</a:t>
            </a:r>
            <a:r>
              <a:rPr lang="en-US" sz="4400" dirty="0"/>
              <a:t>; . . . protect local biodiversity and </a:t>
            </a:r>
            <a:r>
              <a:rPr lang="en-US" sz="4400" b="1" i="1" u="sng" dirty="0"/>
              <a:t>ecosystem services</a:t>
            </a:r>
            <a:r>
              <a:rPr lang="en-US" sz="4400" dirty="0"/>
              <a:t> . . . .”</a:t>
            </a:r>
          </a:p>
          <a:p>
            <a:pPr marL="2057400" lvl="1" indent="-685800">
              <a:buFont typeface="Wingdings" panose="05000000000000000000" pitchFamily="2" charset="2"/>
              <a:buChar char="§"/>
            </a:pPr>
            <a:r>
              <a:rPr lang="en-US" sz="4400" dirty="0"/>
              <a:t>101.3.1 (2.1): “This code contains requirements that address </a:t>
            </a:r>
            <a:r>
              <a:rPr lang="en-US" sz="4400" b="1" i="1" u="sng" dirty="0"/>
              <a:t>site</a:t>
            </a:r>
            <a:r>
              <a:rPr lang="en-US" sz="4400" dirty="0"/>
              <a:t> sustainability . . . .”</a:t>
            </a:r>
          </a:p>
          <a:p>
            <a:pPr marL="2971800" lvl="2" indent="-685800">
              <a:buFont typeface="Wingdings" panose="05000000000000000000" pitchFamily="2" charset="2"/>
              <a:buChar char="§"/>
            </a:pPr>
            <a:r>
              <a:rPr lang="en-US" sz="4400" dirty="0"/>
              <a:t>301.2 (3.2): “Site: a contiguous area of land that is under the ownership or control of one entity.”</a:t>
            </a:r>
          </a:p>
          <a:p>
            <a:pPr marL="2971800" lvl="2" indent="-685800">
              <a:buFont typeface="Wingdings" panose="05000000000000000000" pitchFamily="2" charset="2"/>
              <a:buChar char="§"/>
            </a:pPr>
            <a:endParaRPr lang="en-US" sz="800" dirty="0"/>
          </a:p>
          <a:p>
            <a:pPr marL="685800" indent="-685800">
              <a:buFont typeface="Wingdings" panose="05000000000000000000" pitchFamily="2" charset="2"/>
              <a:buChar char="§"/>
            </a:pPr>
            <a:r>
              <a:rPr lang="en-US" sz="5400" dirty="0"/>
              <a:t>Attempts were made to broaden the scope and intent of the IECC and </a:t>
            </a:r>
            <a:r>
              <a:rPr lang="en-US" sz="5400" b="1" i="1" u="sng" dirty="0"/>
              <a:t>all of them failed</a:t>
            </a:r>
            <a:endParaRPr lang="en-US" sz="5400" dirty="0"/>
          </a:p>
          <a:p>
            <a:pPr marL="2057400" lvl="1" indent="-685800">
              <a:buFont typeface="Wingdings" panose="05000000000000000000" pitchFamily="2" charset="2"/>
              <a:buChar char="§"/>
            </a:pPr>
            <a:r>
              <a:rPr lang="en-US" sz="4600" dirty="0"/>
              <a:t>CE1 (“sites”), CE3 (“systems”), CE5 (“life safety”), CE6 (“human comfort”), ADM10 (“general welfare”)</a:t>
            </a:r>
          </a:p>
          <a:p>
            <a:pPr marL="685800" indent="-685800">
              <a:buFont typeface="Wingdings" panose="05000000000000000000" pitchFamily="2" charset="2"/>
              <a:buChar char="§"/>
            </a:pPr>
            <a:r>
              <a:rPr lang="en-US" sz="5400" dirty="0"/>
              <a:t>Over </a:t>
            </a:r>
            <a:r>
              <a:rPr lang="en-US" sz="5400" b="1" i="1" u="sng" dirty="0"/>
              <a:t>ten years</a:t>
            </a:r>
            <a:r>
              <a:rPr lang="en-US" sz="5400" dirty="0"/>
              <a:t> of consistent understanding of the scope and intent</a:t>
            </a:r>
          </a:p>
          <a:p>
            <a:endParaRPr lang="en-US" dirty="0"/>
          </a:p>
        </p:txBody>
      </p:sp>
      <p:pic>
        <p:nvPicPr>
          <p:cNvPr id="2050" name="DefaultOcx">
            <a:extLst>
              <a:ext uri="{FF2B5EF4-FFF2-40B4-BE49-F238E27FC236}">
                <a16:creationId xmlns:a16="http://schemas.microsoft.com/office/drawing/2014/main" id="{AB54D1A5-21EE-4F06-AD42-4A9B7E2FDEC9}"/>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Hidden1">
            <a:extLst>
              <a:ext uri="{FF2B5EF4-FFF2-40B4-BE49-F238E27FC236}">
                <a16:creationId xmlns:a16="http://schemas.microsoft.com/office/drawing/2014/main" id="{82B8647F-78EE-4A0F-9A9D-DD16DB694E05}"/>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448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465E9D5-C972-44CB-A566-F967EF500CA8}"/>
              </a:ext>
            </a:extLst>
          </p:cNvPr>
          <p:cNvSpPr>
            <a:spLocks noGrp="1"/>
          </p:cNvSpPr>
          <p:nvPr>
            <p:ph idx="1"/>
          </p:nvPr>
        </p:nvSpPr>
        <p:spPr/>
        <p:txBody>
          <a:bodyPr/>
          <a:lstStyle/>
          <a:p>
            <a:endParaRPr lang="en-US" sz="9600" dirty="0"/>
          </a:p>
          <a:p>
            <a:pPr algn="ctr"/>
            <a:r>
              <a:rPr lang="en-US" sz="8800" dirty="0"/>
              <a:t>CE217 Parts I and II fall outside IECC’s scope and intent because they promote </a:t>
            </a:r>
            <a:r>
              <a:rPr lang="en-US" sz="8800" b="1" i="1" u="sng" dirty="0"/>
              <a:t>electric cars</a:t>
            </a:r>
            <a:r>
              <a:rPr lang="en-US" sz="8800" dirty="0"/>
              <a:t>.</a:t>
            </a:r>
          </a:p>
        </p:txBody>
      </p:sp>
    </p:spTree>
    <p:extLst>
      <p:ext uri="{BB962C8B-B14F-4D97-AF65-F5344CB8AC3E}">
        <p14:creationId xmlns:p14="http://schemas.microsoft.com/office/powerpoint/2010/main" val="237764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a:bodyPr>
          <a:lstStyle/>
          <a:p>
            <a:pPr algn="ctr"/>
            <a:r>
              <a:rPr lang="en-US" sz="6600" b="1" dirty="0">
                <a:latin typeface="+mn-lt"/>
              </a:rPr>
              <a:t>Quick Summary of CE217 Parts I and II</a:t>
            </a:r>
          </a:p>
        </p:txBody>
      </p:sp>
      <p:sp>
        <p:nvSpPr>
          <p:cNvPr id="3" name="Content Placeholder 2">
            <a:extLst>
              <a:ext uri="{FF2B5EF4-FFF2-40B4-BE49-F238E27FC236}">
                <a16:creationId xmlns:a16="http://schemas.microsoft.com/office/drawing/2014/main" id="{3704F6E1-0976-4A0D-BD71-638FBD33DE8B}"/>
              </a:ext>
            </a:extLst>
          </p:cNvPr>
          <p:cNvSpPr>
            <a:spLocks noGrp="1"/>
          </p:cNvSpPr>
          <p:nvPr>
            <p:ph idx="1"/>
          </p:nvPr>
        </p:nvSpPr>
        <p:spPr>
          <a:xfrm>
            <a:off x="5156200" y="3438939"/>
            <a:ext cx="18087975" cy="9204399"/>
          </a:xfrm>
        </p:spPr>
        <p:txBody>
          <a:bodyPr>
            <a:normAutofit/>
          </a:bodyPr>
          <a:lstStyle/>
          <a:p>
            <a:pPr marL="685800" indent="-685800">
              <a:buFont typeface="Wingdings" panose="05000000000000000000" pitchFamily="2" charset="2"/>
              <a:buChar char="§"/>
            </a:pPr>
            <a:r>
              <a:rPr lang="en-US" sz="5400" dirty="0"/>
              <a:t>Newly constructed buildings shall provide:</a:t>
            </a:r>
          </a:p>
          <a:p>
            <a:pPr marL="2057400" lvl="1" indent="-685800">
              <a:buFont typeface="Wingdings" panose="05000000000000000000" pitchFamily="2" charset="2"/>
              <a:buChar char="§"/>
            </a:pPr>
            <a:r>
              <a:rPr lang="en-US" sz="5400" dirty="0"/>
              <a:t>EV Ready Spaces</a:t>
            </a:r>
          </a:p>
          <a:p>
            <a:pPr marL="2057400" lvl="1" indent="-685800">
              <a:buFont typeface="Wingdings" panose="05000000000000000000" pitchFamily="2" charset="2"/>
              <a:buChar char="§"/>
            </a:pPr>
            <a:r>
              <a:rPr lang="en-US" sz="5400" dirty="0"/>
              <a:t>EV Capable Spaces</a:t>
            </a:r>
          </a:p>
          <a:p>
            <a:pPr marL="2057400" lvl="1" indent="-685800">
              <a:buFont typeface="Wingdings" panose="05000000000000000000" pitchFamily="2" charset="2"/>
              <a:buChar char="§"/>
            </a:pPr>
            <a:endParaRPr lang="en-US" sz="3800" dirty="0"/>
          </a:p>
          <a:p>
            <a:pPr marL="685800" indent="-685800">
              <a:buFont typeface="Wingdings" panose="05000000000000000000" pitchFamily="2" charset="2"/>
              <a:buChar char="Ø"/>
            </a:pPr>
            <a:r>
              <a:rPr lang="en-US" sz="5400" dirty="0"/>
              <a:t>Generally to incentivize EVs by providing EV charging infrastructure in new buildings</a:t>
            </a:r>
          </a:p>
          <a:p>
            <a:pPr marL="2057400" lvl="1" indent="-685800">
              <a:buFont typeface="Wingdings" panose="05000000000000000000" pitchFamily="2" charset="2"/>
              <a:buChar char="§"/>
            </a:pPr>
            <a:endParaRPr lang="en-US" sz="4600" dirty="0"/>
          </a:p>
          <a:p>
            <a:pPr marL="685800" indent="-685800">
              <a:buFont typeface="Wingdings" panose="05000000000000000000" pitchFamily="2" charset="2"/>
              <a:buChar char="§"/>
            </a:pPr>
            <a:endParaRPr lang="en-US" sz="5400" dirty="0"/>
          </a:p>
        </p:txBody>
      </p:sp>
    </p:spTree>
    <p:extLst>
      <p:ext uri="{BB962C8B-B14F-4D97-AF65-F5344CB8AC3E}">
        <p14:creationId xmlns:p14="http://schemas.microsoft.com/office/powerpoint/2010/main" val="399634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fontScale="90000"/>
          </a:bodyPr>
          <a:lstStyle/>
          <a:p>
            <a:pPr algn="ctr"/>
            <a:r>
              <a:rPr lang="en-US" sz="6600" b="1" dirty="0">
                <a:latin typeface="+mn-lt"/>
              </a:rPr>
              <a:t>Attenuated and Indirect Relationship with IECC: </a:t>
            </a:r>
            <a:br>
              <a:rPr lang="en-US" sz="6600" b="1" dirty="0">
                <a:latin typeface="+mn-lt"/>
              </a:rPr>
            </a:br>
            <a:r>
              <a:rPr lang="en-US" sz="6600" b="1" dirty="0">
                <a:latin typeface="+mn-lt"/>
              </a:rPr>
              <a:t>At Best, Probabilistic</a:t>
            </a:r>
          </a:p>
        </p:txBody>
      </p:sp>
      <p:sp>
        <p:nvSpPr>
          <p:cNvPr id="3" name="Content Placeholder 2">
            <a:extLst>
              <a:ext uri="{FF2B5EF4-FFF2-40B4-BE49-F238E27FC236}">
                <a16:creationId xmlns:a16="http://schemas.microsoft.com/office/drawing/2014/main" id="{3704F6E1-0976-4A0D-BD71-638FBD33DE8B}"/>
              </a:ext>
            </a:extLst>
          </p:cNvPr>
          <p:cNvSpPr>
            <a:spLocks noGrp="1"/>
          </p:cNvSpPr>
          <p:nvPr>
            <p:ph idx="1"/>
          </p:nvPr>
        </p:nvSpPr>
        <p:spPr>
          <a:xfrm>
            <a:off x="5156200" y="3438939"/>
            <a:ext cx="18087975" cy="9204399"/>
          </a:xfrm>
        </p:spPr>
        <p:txBody>
          <a:bodyPr>
            <a:normAutofit/>
          </a:bodyPr>
          <a:lstStyle/>
          <a:p>
            <a:pPr marL="685800" indent="-685800">
              <a:buFont typeface="Wingdings" panose="05000000000000000000" pitchFamily="2" charset="2"/>
              <a:buChar char="§"/>
            </a:pPr>
            <a:r>
              <a:rPr lang="en-US" sz="5400" dirty="0"/>
              <a:t>Effective use and conservation of energy is a </a:t>
            </a:r>
            <a:r>
              <a:rPr lang="en-US" sz="5400" b="1" i="1" u="sng" dirty="0"/>
              <a:t>possible effect</a:t>
            </a:r>
            <a:r>
              <a:rPr lang="en-US" sz="5400" dirty="0"/>
              <a:t>, but the proposal alone does not accomplish the goal </a:t>
            </a:r>
          </a:p>
          <a:p>
            <a:pPr marL="2057400" lvl="1" indent="-685800">
              <a:buFont typeface="Wingdings" panose="05000000000000000000" pitchFamily="2" charset="2"/>
              <a:buChar char="Ø"/>
            </a:pPr>
            <a:r>
              <a:rPr lang="en-US" sz="5400" dirty="0"/>
              <a:t>Comparison: Improved heating insulation in buildings</a:t>
            </a:r>
          </a:p>
          <a:p>
            <a:pPr marL="2057400" lvl="1" indent="-685800">
              <a:buFont typeface="Wingdings" panose="05000000000000000000" pitchFamily="2" charset="2"/>
              <a:buChar char="Ø"/>
            </a:pPr>
            <a:endParaRPr lang="en-US" sz="800" dirty="0"/>
          </a:p>
          <a:p>
            <a:pPr marL="685800" indent="-685800">
              <a:buFont typeface="Wingdings" panose="05000000000000000000" pitchFamily="2" charset="2"/>
              <a:buChar char="§"/>
            </a:pPr>
            <a:r>
              <a:rPr lang="en-US" sz="5400" dirty="0"/>
              <a:t>Series of assumptions that must all be true demonstrates the tangential relationship between CE217 and the IECC</a:t>
            </a:r>
          </a:p>
          <a:p>
            <a:pPr marL="2057400" lvl="1" indent="-685800">
              <a:buFont typeface="Wingdings" panose="05000000000000000000" pitchFamily="2" charset="2"/>
              <a:buChar char="§"/>
            </a:pPr>
            <a:r>
              <a:rPr lang="en-US" sz="4600" dirty="0"/>
              <a:t>Will the person need an EV and purchase one?</a:t>
            </a:r>
          </a:p>
          <a:p>
            <a:pPr marL="2057400" lvl="1" indent="-685800">
              <a:buFont typeface="Wingdings" panose="05000000000000000000" pitchFamily="2" charset="2"/>
              <a:buChar char="§"/>
            </a:pPr>
            <a:r>
              <a:rPr lang="en-US" sz="4600" dirty="0"/>
              <a:t>Does the EV displace regular cars?</a:t>
            </a:r>
          </a:p>
          <a:p>
            <a:pPr marL="2057400" lvl="1" indent="-685800">
              <a:buFont typeface="Wingdings" panose="05000000000000000000" pitchFamily="2" charset="2"/>
              <a:buChar char="§"/>
            </a:pPr>
            <a:r>
              <a:rPr lang="en-US" sz="4600" dirty="0"/>
              <a:t>Does the EV incentivize more driving, leading to more energy use?</a:t>
            </a:r>
          </a:p>
          <a:p>
            <a:pPr marL="2057400" lvl="1" indent="-685800">
              <a:buFont typeface="Wingdings" panose="05000000000000000000" pitchFamily="2" charset="2"/>
              <a:buChar char="§"/>
            </a:pPr>
            <a:endParaRPr lang="en-US" sz="4600" dirty="0"/>
          </a:p>
          <a:p>
            <a:pPr marL="2057400" lvl="1" indent="-685800">
              <a:buFont typeface="Wingdings" panose="05000000000000000000" pitchFamily="2" charset="2"/>
              <a:buChar char="§"/>
            </a:pPr>
            <a:endParaRPr lang="en-US" sz="4600" dirty="0"/>
          </a:p>
        </p:txBody>
      </p:sp>
    </p:spTree>
    <p:extLst>
      <p:ext uri="{BB962C8B-B14F-4D97-AF65-F5344CB8AC3E}">
        <p14:creationId xmlns:p14="http://schemas.microsoft.com/office/powerpoint/2010/main" val="1799854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a:bodyPr>
          <a:lstStyle/>
          <a:p>
            <a:pPr algn="ctr"/>
            <a:r>
              <a:rPr lang="en-US" sz="6600" b="1" dirty="0">
                <a:latin typeface="+mn-lt"/>
              </a:rPr>
              <a:t>The Building’s Energy Use </a:t>
            </a:r>
            <a:r>
              <a:rPr lang="en-US" sz="6600" b="1" i="1" u="sng" dirty="0">
                <a:latin typeface="+mn-lt"/>
              </a:rPr>
              <a:t>Increases</a:t>
            </a:r>
            <a:endParaRPr lang="en-US" sz="6600" b="1" u="sng" dirty="0">
              <a:latin typeface="+mn-lt"/>
            </a:endParaRPr>
          </a:p>
        </p:txBody>
      </p:sp>
      <p:sp>
        <p:nvSpPr>
          <p:cNvPr id="3" name="Content Placeholder 2">
            <a:extLst>
              <a:ext uri="{FF2B5EF4-FFF2-40B4-BE49-F238E27FC236}">
                <a16:creationId xmlns:a16="http://schemas.microsoft.com/office/drawing/2014/main" id="{3704F6E1-0976-4A0D-BD71-638FBD33DE8B}"/>
              </a:ext>
            </a:extLst>
          </p:cNvPr>
          <p:cNvSpPr>
            <a:spLocks noGrp="1"/>
          </p:cNvSpPr>
          <p:nvPr>
            <p:ph idx="1"/>
          </p:nvPr>
        </p:nvSpPr>
        <p:spPr>
          <a:xfrm>
            <a:off x="5156200" y="3438939"/>
            <a:ext cx="18087975" cy="9204399"/>
          </a:xfrm>
        </p:spPr>
        <p:txBody>
          <a:bodyPr>
            <a:normAutofit/>
          </a:bodyPr>
          <a:lstStyle/>
          <a:p>
            <a:pPr marL="685800" indent="-685800">
              <a:buFont typeface="Wingdings" panose="05000000000000000000" pitchFamily="2" charset="2"/>
              <a:buChar char="§"/>
            </a:pPr>
            <a:r>
              <a:rPr lang="en-US" sz="5400" dirty="0"/>
              <a:t>Compare:</a:t>
            </a:r>
          </a:p>
          <a:p>
            <a:pPr marL="2057400" lvl="1" indent="-685800">
              <a:buFont typeface="Wingdings" panose="05000000000000000000" pitchFamily="2" charset="2"/>
              <a:buChar char="§"/>
            </a:pPr>
            <a:r>
              <a:rPr lang="en-US" sz="4600" dirty="0"/>
              <a:t>Status quo: Cannot charge EVs in building = Cannot use energy in the building to charge EVs</a:t>
            </a:r>
            <a:endParaRPr lang="en-US" sz="3800" dirty="0"/>
          </a:p>
          <a:p>
            <a:pPr marL="2057400" lvl="1" indent="-685800">
              <a:buFont typeface="Wingdings" panose="05000000000000000000" pitchFamily="2" charset="2"/>
              <a:buChar char="§"/>
            </a:pPr>
            <a:r>
              <a:rPr lang="en-US" sz="4600" dirty="0"/>
              <a:t> CE217: Can, and will charge EVs in the building = Energy use in the building increases to charge EVs</a:t>
            </a:r>
          </a:p>
          <a:p>
            <a:pPr marL="2057400" lvl="1" indent="-685800">
              <a:buFont typeface="Wingdings" panose="05000000000000000000" pitchFamily="2" charset="2"/>
              <a:buChar char="§"/>
            </a:pPr>
            <a:endParaRPr lang="en-US" sz="4600" dirty="0"/>
          </a:p>
          <a:p>
            <a:pPr marL="685800" indent="-685800">
              <a:buFont typeface="Wingdings" panose="05000000000000000000" pitchFamily="2" charset="2"/>
              <a:buChar char="§"/>
            </a:pPr>
            <a:r>
              <a:rPr lang="en-US" sz="5400" dirty="0"/>
              <a:t>Building codes intended to regulate buildings for the conservation of energy would allow </a:t>
            </a:r>
            <a:r>
              <a:rPr lang="en-US" sz="5400" b="1" i="1" u="sng" dirty="0"/>
              <a:t>increasing</a:t>
            </a:r>
            <a:r>
              <a:rPr lang="en-US" sz="5400" dirty="0"/>
              <a:t> energy consumption of the building?</a:t>
            </a:r>
          </a:p>
          <a:p>
            <a:pPr marL="2057400" lvl="1" indent="-685800">
              <a:buFont typeface="Wingdings" panose="05000000000000000000" pitchFamily="2" charset="2"/>
              <a:buChar char="§"/>
            </a:pPr>
            <a:endParaRPr lang="en-US" sz="4600" dirty="0"/>
          </a:p>
        </p:txBody>
      </p:sp>
    </p:spTree>
    <p:extLst>
      <p:ext uri="{BB962C8B-B14F-4D97-AF65-F5344CB8AC3E}">
        <p14:creationId xmlns:p14="http://schemas.microsoft.com/office/powerpoint/2010/main" val="3049647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465E9D5-C972-44CB-A566-F967EF500CA8}"/>
              </a:ext>
            </a:extLst>
          </p:cNvPr>
          <p:cNvSpPr>
            <a:spLocks noGrp="1"/>
          </p:cNvSpPr>
          <p:nvPr>
            <p:ph idx="1"/>
          </p:nvPr>
        </p:nvSpPr>
        <p:spPr/>
        <p:txBody>
          <a:bodyPr>
            <a:normAutofit/>
          </a:bodyPr>
          <a:lstStyle/>
          <a:p>
            <a:endParaRPr lang="en-US" sz="9600" dirty="0"/>
          </a:p>
          <a:p>
            <a:pPr algn="ctr"/>
            <a:r>
              <a:rPr lang="en-US" sz="8000" dirty="0"/>
              <a:t>RE147 falls outside IECC’s scope and intent because energy conservation hinges entirely on the resident’s </a:t>
            </a:r>
            <a:r>
              <a:rPr lang="en-US" sz="8000" b="1" i="1" u="sng" dirty="0"/>
              <a:t>future choice to switch appliance fuel sources</a:t>
            </a:r>
            <a:r>
              <a:rPr lang="en-US" sz="8000" dirty="0"/>
              <a:t>.</a:t>
            </a:r>
          </a:p>
          <a:p>
            <a:endParaRPr lang="en-US" sz="8800" dirty="0"/>
          </a:p>
          <a:p>
            <a:endParaRPr lang="en-US" dirty="0"/>
          </a:p>
        </p:txBody>
      </p:sp>
    </p:spTree>
    <p:extLst>
      <p:ext uri="{BB962C8B-B14F-4D97-AF65-F5344CB8AC3E}">
        <p14:creationId xmlns:p14="http://schemas.microsoft.com/office/powerpoint/2010/main" val="386399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a:bodyPr>
          <a:lstStyle/>
          <a:p>
            <a:pPr algn="ctr"/>
            <a:r>
              <a:rPr lang="en-US" sz="6600" b="1" dirty="0">
                <a:latin typeface="+mn-lt"/>
              </a:rPr>
              <a:t>Quick Summary of RE147</a:t>
            </a:r>
          </a:p>
        </p:txBody>
      </p:sp>
      <p:sp>
        <p:nvSpPr>
          <p:cNvPr id="3" name="Content Placeholder 2">
            <a:extLst>
              <a:ext uri="{FF2B5EF4-FFF2-40B4-BE49-F238E27FC236}">
                <a16:creationId xmlns:a16="http://schemas.microsoft.com/office/drawing/2014/main" id="{3704F6E1-0976-4A0D-BD71-638FBD33DE8B}"/>
              </a:ext>
            </a:extLst>
          </p:cNvPr>
          <p:cNvSpPr>
            <a:spLocks noGrp="1"/>
          </p:cNvSpPr>
          <p:nvPr>
            <p:ph idx="1"/>
          </p:nvPr>
        </p:nvSpPr>
        <p:spPr>
          <a:xfrm>
            <a:off x="5156200" y="3438939"/>
            <a:ext cx="18087975" cy="9204399"/>
          </a:xfrm>
        </p:spPr>
        <p:txBody>
          <a:bodyPr>
            <a:normAutofit/>
          </a:bodyPr>
          <a:lstStyle/>
          <a:p>
            <a:pPr marL="685800" indent="-685800">
              <a:buFont typeface="Wingdings" panose="05000000000000000000" pitchFamily="2" charset="2"/>
              <a:buChar char="§"/>
            </a:pPr>
            <a:r>
              <a:rPr lang="en-US" dirty="0"/>
              <a:t>Electric circuits and receptacles near the building’s gas/propane water heater, dyer, or cooking equipment</a:t>
            </a:r>
          </a:p>
          <a:p>
            <a:pPr marL="685800" indent="-685800">
              <a:buFont typeface="Wingdings" panose="05000000000000000000" pitchFamily="2" charset="2"/>
              <a:buChar char="§"/>
            </a:pPr>
            <a:r>
              <a:rPr lang="en-US" dirty="0"/>
              <a:t>Preserve indoor space near the water heater (in case an electric water heater gets installed)</a:t>
            </a:r>
          </a:p>
          <a:p>
            <a:pPr marL="685800" indent="-685800">
              <a:buFont typeface="Wingdings" panose="05000000000000000000" pitchFamily="2" charset="2"/>
              <a:buChar char="§"/>
            </a:pPr>
            <a:endParaRPr lang="en-US" dirty="0"/>
          </a:p>
          <a:p>
            <a:pPr marL="685800" indent="-685800">
              <a:buFont typeface="Wingdings" panose="05000000000000000000" pitchFamily="2" charset="2"/>
              <a:buChar char="§"/>
            </a:pPr>
            <a:r>
              <a:rPr lang="en-US" dirty="0"/>
              <a:t>If the resident decides to switch to electric appliances (from gas) for whatever reason, RE147 helps</a:t>
            </a:r>
          </a:p>
          <a:p>
            <a:pPr marL="2057400" lvl="1" indent="-685800">
              <a:buFont typeface="Wingdings" panose="05000000000000000000" pitchFamily="2" charset="2"/>
              <a:buChar char="Ø"/>
            </a:pPr>
            <a:r>
              <a:rPr lang="en-US" sz="5600" dirty="0"/>
              <a:t>Reason does not have to be for energy conservation or effective use of energy</a:t>
            </a:r>
          </a:p>
          <a:p>
            <a:pPr marL="685800" indent="-685800">
              <a:buFont typeface="Wingdings" panose="05000000000000000000" pitchFamily="2" charset="2"/>
              <a:buChar char="§"/>
            </a:pPr>
            <a:endParaRPr lang="en-US" sz="5400" dirty="0"/>
          </a:p>
        </p:txBody>
      </p:sp>
    </p:spTree>
    <p:extLst>
      <p:ext uri="{BB962C8B-B14F-4D97-AF65-F5344CB8AC3E}">
        <p14:creationId xmlns:p14="http://schemas.microsoft.com/office/powerpoint/2010/main" val="1761506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a:bodyPr>
          <a:lstStyle/>
          <a:p>
            <a:pPr algn="ctr"/>
            <a:r>
              <a:rPr lang="en-US" sz="6600" b="1" dirty="0">
                <a:latin typeface="+mn-lt"/>
              </a:rPr>
              <a:t>Advocates Admit That RE147 is for “Consumer Choice in the Future”</a:t>
            </a:r>
          </a:p>
        </p:txBody>
      </p:sp>
      <p:pic>
        <p:nvPicPr>
          <p:cNvPr id="4" name="CE147 discussion edited">
            <a:hlinkClick r:id="" action="ppaction://media"/>
            <a:extLst>
              <a:ext uri="{FF2B5EF4-FFF2-40B4-BE49-F238E27FC236}">
                <a16:creationId xmlns:a16="http://schemas.microsoft.com/office/drawing/2014/main" id="{56E06CDA-E6AE-453E-9754-241A7F53016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13413" y="3438525"/>
            <a:ext cx="16973550" cy="9547225"/>
          </a:xfrm>
        </p:spPr>
      </p:pic>
    </p:spTree>
    <p:extLst>
      <p:ext uri="{BB962C8B-B14F-4D97-AF65-F5344CB8AC3E}">
        <p14:creationId xmlns:p14="http://schemas.microsoft.com/office/powerpoint/2010/main" val="383523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a:bodyPr>
          <a:lstStyle/>
          <a:p>
            <a:pPr algn="ctr"/>
            <a:r>
              <a:rPr lang="en-US" sz="6600" b="1" dirty="0">
                <a:latin typeface="+mn-lt"/>
              </a:rPr>
              <a:t>A Building Code Entirely Dependent on a Person’s Future Life Decision</a:t>
            </a:r>
          </a:p>
        </p:txBody>
      </p:sp>
      <p:sp>
        <p:nvSpPr>
          <p:cNvPr id="3" name="Content Placeholder 2">
            <a:extLst>
              <a:ext uri="{FF2B5EF4-FFF2-40B4-BE49-F238E27FC236}">
                <a16:creationId xmlns:a16="http://schemas.microsoft.com/office/drawing/2014/main" id="{3704F6E1-0976-4A0D-BD71-638FBD33DE8B}"/>
              </a:ext>
            </a:extLst>
          </p:cNvPr>
          <p:cNvSpPr>
            <a:spLocks noGrp="1"/>
          </p:cNvSpPr>
          <p:nvPr>
            <p:ph idx="1"/>
          </p:nvPr>
        </p:nvSpPr>
        <p:spPr>
          <a:xfrm>
            <a:off x="5156200" y="3438939"/>
            <a:ext cx="18087975" cy="9546809"/>
          </a:xfrm>
        </p:spPr>
        <p:txBody>
          <a:bodyPr>
            <a:normAutofit/>
          </a:bodyPr>
          <a:lstStyle/>
          <a:p>
            <a:pPr marL="685800" indent="-685800">
              <a:buFont typeface="Wingdings" panose="05000000000000000000" pitchFamily="2" charset="2"/>
              <a:buChar char="§"/>
            </a:pPr>
            <a:r>
              <a:rPr lang="en-US" dirty="0"/>
              <a:t>If the resident decides to switch to electric appliances, RE147 assists in that transition</a:t>
            </a:r>
          </a:p>
          <a:p>
            <a:pPr marL="2057400" lvl="1" indent="-685800">
              <a:buFont typeface="Wingdings" panose="05000000000000000000" pitchFamily="2" charset="2"/>
              <a:buChar char="Ø"/>
            </a:pPr>
            <a:r>
              <a:rPr lang="en-US" sz="5600" dirty="0"/>
              <a:t>Effective use and conservation of energy will </a:t>
            </a:r>
            <a:r>
              <a:rPr lang="en-US" sz="5600" b="1" i="1" u="sng" dirty="0"/>
              <a:t>never</a:t>
            </a:r>
            <a:r>
              <a:rPr lang="en-US" sz="5600" dirty="0"/>
              <a:t> occur from the proposal without the building inhabitant’s decision</a:t>
            </a:r>
          </a:p>
          <a:p>
            <a:pPr marL="2057400" lvl="1" indent="-685800">
              <a:buFont typeface="Wingdings" panose="05000000000000000000" pitchFamily="2" charset="2"/>
              <a:buChar char="Ø"/>
            </a:pPr>
            <a:r>
              <a:rPr lang="en-US" sz="5600" dirty="0">
                <a:solidFill>
                  <a:srgbClr val="FE5000"/>
                </a:solidFill>
              </a:rPr>
              <a:t>Entirely hypothetical energy savings</a:t>
            </a:r>
          </a:p>
          <a:p>
            <a:pPr lvl="2" indent="0">
              <a:buNone/>
            </a:pPr>
            <a:endParaRPr lang="en-US" sz="2800" dirty="0"/>
          </a:p>
        </p:txBody>
      </p:sp>
    </p:spTree>
    <p:extLst>
      <p:ext uri="{BB962C8B-B14F-4D97-AF65-F5344CB8AC3E}">
        <p14:creationId xmlns:p14="http://schemas.microsoft.com/office/powerpoint/2010/main" val="1694199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534B4-C645-014B-A18C-FF1C212D56E9}"/>
              </a:ext>
            </a:extLst>
          </p:cNvPr>
          <p:cNvSpPr>
            <a:spLocks noGrp="1"/>
          </p:cNvSpPr>
          <p:nvPr>
            <p:ph type="title"/>
          </p:nvPr>
        </p:nvSpPr>
        <p:spPr/>
        <p:txBody>
          <a:bodyPr>
            <a:normAutofit/>
          </a:bodyPr>
          <a:lstStyle/>
          <a:p>
            <a:pPr algn="ctr"/>
            <a:r>
              <a:rPr lang="en-US" sz="6600" b="1" dirty="0">
                <a:latin typeface="+mn-lt"/>
              </a:rPr>
              <a:t>Presentation Overview</a:t>
            </a:r>
          </a:p>
        </p:txBody>
      </p:sp>
      <p:sp>
        <p:nvSpPr>
          <p:cNvPr id="5" name="Content Placeholder 2">
            <a:extLst>
              <a:ext uri="{FF2B5EF4-FFF2-40B4-BE49-F238E27FC236}">
                <a16:creationId xmlns:a16="http://schemas.microsoft.com/office/drawing/2014/main" id="{594D3209-D892-714D-B022-0396309625B0}"/>
              </a:ext>
            </a:extLst>
          </p:cNvPr>
          <p:cNvSpPr>
            <a:spLocks noGrp="1"/>
          </p:cNvSpPr>
          <p:nvPr>
            <p:ph idx="1"/>
          </p:nvPr>
        </p:nvSpPr>
        <p:spPr/>
        <p:txBody>
          <a:bodyPr>
            <a:normAutofit/>
          </a:bodyPr>
          <a:lstStyle/>
          <a:p>
            <a:pPr marL="685800" indent="-685800">
              <a:buFont typeface="Wingdings" panose="05000000000000000000" pitchFamily="2" charset="2"/>
              <a:buChar char="§"/>
            </a:pPr>
            <a:r>
              <a:rPr lang="en-US" dirty="0"/>
              <a:t>Board of Appeals Review</a:t>
            </a:r>
          </a:p>
          <a:p>
            <a:pPr marL="685800" indent="-685800">
              <a:buFont typeface="Wingdings" panose="05000000000000000000" pitchFamily="2" charset="2"/>
              <a:buChar char="§"/>
            </a:pPr>
            <a:r>
              <a:rPr lang="en-US" dirty="0"/>
              <a:t>Summary of Issues</a:t>
            </a:r>
          </a:p>
          <a:p>
            <a:pPr marL="2057400" lvl="1" indent="-685800">
              <a:buFont typeface="Wingdings" panose="05000000000000000000" pitchFamily="2" charset="2"/>
              <a:buChar char="§"/>
            </a:pPr>
            <a:r>
              <a:rPr lang="en-US" sz="5600" dirty="0"/>
              <a:t>IECC’s Scope and Intent</a:t>
            </a:r>
          </a:p>
          <a:p>
            <a:pPr marL="2057400" lvl="1" indent="-685800">
              <a:buFont typeface="Wingdings" panose="05000000000000000000" pitchFamily="2" charset="2"/>
              <a:buChar char="§"/>
            </a:pPr>
            <a:r>
              <a:rPr lang="en-US" sz="5600" dirty="0"/>
              <a:t>CE217 Parts I and II</a:t>
            </a:r>
          </a:p>
          <a:p>
            <a:pPr marL="2057400" lvl="1" indent="-685800">
              <a:buFont typeface="Wingdings" panose="05000000000000000000" pitchFamily="2" charset="2"/>
              <a:buChar char="§"/>
            </a:pPr>
            <a:r>
              <a:rPr lang="en-US" sz="5600" dirty="0"/>
              <a:t>RE147</a:t>
            </a:r>
          </a:p>
          <a:p>
            <a:pPr marL="685800" indent="-685800">
              <a:buFont typeface="Wingdings" panose="05000000000000000000" pitchFamily="2" charset="2"/>
              <a:buChar char="§"/>
            </a:pPr>
            <a:r>
              <a:rPr lang="en-US" dirty="0"/>
              <a:t>Procedural Implications</a:t>
            </a:r>
          </a:p>
          <a:p>
            <a:pPr marL="2057400" lvl="1" indent="-685800">
              <a:buFont typeface="Wingdings" panose="05000000000000000000" pitchFamily="2" charset="2"/>
              <a:buChar char="§"/>
            </a:pPr>
            <a:r>
              <a:rPr lang="en-US" sz="5600" dirty="0">
                <a:solidFill>
                  <a:srgbClr val="FE5000"/>
                </a:solidFill>
              </a:rPr>
              <a:t>CP#28-05 does not allow proposals to change plumbing codes to be in </a:t>
            </a:r>
            <a:r>
              <a:rPr lang="en-US" sz="5600">
                <a:solidFill>
                  <a:srgbClr val="FE5000"/>
                </a:solidFill>
              </a:rPr>
              <a:t>fire codes</a:t>
            </a:r>
            <a:endParaRPr lang="en-US" sz="5600" dirty="0">
              <a:solidFill>
                <a:srgbClr val="FE5000"/>
              </a:solidFill>
            </a:endParaRPr>
          </a:p>
        </p:txBody>
      </p:sp>
      <p:pic>
        <p:nvPicPr>
          <p:cNvPr id="3074" name="DefaultOcx">
            <a:extLst>
              <a:ext uri="{FF2B5EF4-FFF2-40B4-BE49-F238E27FC236}">
                <a16:creationId xmlns:a16="http://schemas.microsoft.com/office/drawing/2014/main" id="{37D71F74-4DF4-42D9-A288-17889800CBFD}"/>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HTMLHidden1">
            <a:extLst>
              <a:ext uri="{FF2B5EF4-FFF2-40B4-BE49-F238E27FC236}">
                <a16:creationId xmlns:a16="http://schemas.microsoft.com/office/drawing/2014/main" id="{8225A05F-FC41-4047-80DA-A98D075A9EC3}"/>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895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EA3952-396F-4084-864B-A819D098975C}"/>
              </a:ext>
            </a:extLst>
          </p:cNvPr>
          <p:cNvSpPr>
            <a:spLocks noGrp="1"/>
          </p:cNvSpPr>
          <p:nvPr>
            <p:ph type="title"/>
          </p:nvPr>
        </p:nvSpPr>
        <p:spPr>
          <a:xfrm>
            <a:off x="2110155" y="730251"/>
            <a:ext cx="20116800" cy="2651126"/>
          </a:xfrm>
        </p:spPr>
        <p:txBody>
          <a:bodyPr>
            <a:normAutofit/>
          </a:bodyPr>
          <a:lstStyle/>
          <a:p>
            <a:pPr algn="ctr"/>
            <a:r>
              <a:rPr lang="en-US" sz="9600" b="1" dirty="0"/>
              <a:t>Procedural Implications</a:t>
            </a:r>
          </a:p>
        </p:txBody>
      </p:sp>
      <p:sp>
        <p:nvSpPr>
          <p:cNvPr id="4" name="Content Placeholder 2">
            <a:extLst>
              <a:ext uri="{FF2B5EF4-FFF2-40B4-BE49-F238E27FC236}">
                <a16:creationId xmlns:a16="http://schemas.microsoft.com/office/drawing/2014/main" id="{9465E9D5-C972-44CB-A566-F967EF500CA8}"/>
              </a:ext>
            </a:extLst>
          </p:cNvPr>
          <p:cNvSpPr>
            <a:spLocks noGrp="1"/>
          </p:cNvSpPr>
          <p:nvPr>
            <p:ph idx="1"/>
          </p:nvPr>
        </p:nvSpPr>
        <p:spPr>
          <a:xfrm>
            <a:off x="2110155" y="3438940"/>
            <a:ext cx="20116800" cy="8702676"/>
          </a:xfrm>
        </p:spPr>
        <p:txBody>
          <a:bodyPr>
            <a:normAutofit fontScale="92500" lnSpcReduction="10000"/>
          </a:bodyPr>
          <a:lstStyle/>
          <a:p>
            <a:endParaRPr lang="en-US" sz="8000" dirty="0"/>
          </a:p>
          <a:p>
            <a:r>
              <a:rPr lang="en-US" sz="8000" dirty="0"/>
              <a:t>Does CP#28-05 allow:</a:t>
            </a:r>
          </a:p>
          <a:p>
            <a:pPr marL="1143000" indent="-1143000">
              <a:buFont typeface="Wingdings" panose="05000000000000000000" pitchFamily="2" charset="2"/>
              <a:buChar char="§"/>
            </a:pPr>
            <a:r>
              <a:rPr lang="en-US" sz="8000" dirty="0"/>
              <a:t>Proposals to change the International Fuel Gas Code to be in the International Swimming Pool and Spa Code?</a:t>
            </a:r>
          </a:p>
          <a:p>
            <a:pPr marL="1143000" indent="-1143000">
              <a:buFont typeface="Wingdings" panose="05000000000000000000" pitchFamily="2" charset="2"/>
              <a:buChar char="§"/>
            </a:pPr>
            <a:r>
              <a:rPr lang="en-US" sz="8000" dirty="0"/>
              <a:t>Committee for the International Zoning Code to deliberate amending the International Mechanical Code?</a:t>
            </a:r>
          </a:p>
          <a:p>
            <a:pPr marL="1143000" indent="-1143000">
              <a:buFont typeface="Arial" panose="020B0604020202020204" pitchFamily="34" charset="0"/>
              <a:buChar char="•"/>
            </a:pPr>
            <a:endParaRPr lang="en-US" sz="8000" dirty="0"/>
          </a:p>
        </p:txBody>
      </p:sp>
    </p:spTree>
    <p:extLst>
      <p:ext uri="{BB962C8B-B14F-4D97-AF65-F5344CB8AC3E}">
        <p14:creationId xmlns:p14="http://schemas.microsoft.com/office/powerpoint/2010/main" val="3125946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534B4-C645-014B-A18C-FF1C212D56E9}"/>
              </a:ext>
            </a:extLst>
          </p:cNvPr>
          <p:cNvSpPr>
            <a:spLocks noGrp="1"/>
          </p:cNvSpPr>
          <p:nvPr>
            <p:ph type="title"/>
          </p:nvPr>
        </p:nvSpPr>
        <p:spPr/>
        <p:txBody>
          <a:bodyPr>
            <a:normAutofit/>
          </a:bodyPr>
          <a:lstStyle/>
          <a:p>
            <a:pPr algn="ctr"/>
            <a:r>
              <a:rPr lang="en-US" sz="6600" b="1" dirty="0">
                <a:latin typeface="+mn-lt"/>
              </a:rPr>
              <a:t>CP#28-05, Rules of Procedure</a:t>
            </a:r>
          </a:p>
        </p:txBody>
      </p:sp>
      <p:sp>
        <p:nvSpPr>
          <p:cNvPr id="5" name="Content Placeholder 2">
            <a:extLst>
              <a:ext uri="{FF2B5EF4-FFF2-40B4-BE49-F238E27FC236}">
                <a16:creationId xmlns:a16="http://schemas.microsoft.com/office/drawing/2014/main" id="{594D3209-D892-714D-B022-0396309625B0}"/>
              </a:ext>
            </a:extLst>
          </p:cNvPr>
          <p:cNvSpPr>
            <a:spLocks noGrp="1"/>
          </p:cNvSpPr>
          <p:nvPr>
            <p:ph idx="1"/>
          </p:nvPr>
        </p:nvSpPr>
        <p:spPr/>
        <p:txBody>
          <a:bodyPr>
            <a:normAutofit fontScale="92500"/>
          </a:bodyPr>
          <a:lstStyle/>
          <a:p>
            <a:r>
              <a:rPr lang="en-US" b="1" dirty="0"/>
              <a:t>Form and Content of Code Change Submittals (3.3):  </a:t>
            </a:r>
          </a:p>
          <a:p>
            <a:pPr marL="2057400" lvl="1" indent="-685800">
              <a:buFont typeface="Wingdings" panose="05000000000000000000" pitchFamily="2" charset="2"/>
              <a:buChar char="§"/>
            </a:pPr>
            <a:r>
              <a:rPr lang="en-US" dirty="0"/>
              <a:t>“Each submittal shall contain the following information:”</a:t>
            </a:r>
          </a:p>
          <a:p>
            <a:pPr marL="2057400" lvl="1" indent="-685800">
              <a:buFont typeface="Wingdings" panose="05000000000000000000" pitchFamily="2" charset="2"/>
              <a:buChar char="§"/>
            </a:pPr>
            <a:r>
              <a:rPr lang="en-US" dirty="0"/>
              <a:t>“3.3.2 Code Reference: Each code change proposal </a:t>
            </a:r>
            <a:r>
              <a:rPr lang="en-US" b="1" i="1" u="sng" dirty="0"/>
              <a:t>shall relate to the applicable code sections(s)</a:t>
            </a:r>
            <a:r>
              <a:rPr lang="en-US" dirty="0"/>
              <a:t> in the latest edition of the Code.”</a:t>
            </a:r>
          </a:p>
          <a:p>
            <a:pPr lvl="1" indent="0">
              <a:buNone/>
            </a:pPr>
            <a:endParaRPr lang="en-US" sz="800" dirty="0"/>
          </a:p>
          <a:p>
            <a:r>
              <a:rPr lang="en-US" b="1" dirty="0"/>
              <a:t>Referenced Standards (3.6):</a:t>
            </a:r>
          </a:p>
          <a:p>
            <a:pPr marL="2057400" lvl="1" indent="-685800">
              <a:buFont typeface="Wingdings" panose="05000000000000000000" pitchFamily="2" charset="2"/>
              <a:buChar char="§"/>
            </a:pPr>
            <a:r>
              <a:rPr lang="en-US" dirty="0"/>
              <a:t>“In order for a standard to be considered for reference or to continue to be referenced by the Codes, a standard shall meet the following criteria.”</a:t>
            </a:r>
          </a:p>
          <a:p>
            <a:pPr marL="2057400" lvl="1" indent="-685800">
              <a:buFont typeface="Wingdings" panose="05000000000000000000" pitchFamily="2" charset="2"/>
              <a:buChar char="§"/>
            </a:pPr>
            <a:r>
              <a:rPr lang="en-US" dirty="0"/>
              <a:t>“3.6.2.2   The standard </a:t>
            </a:r>
            <a:r>
              <a:rPr lang="en-US" b="1" i="1" u="sng" dirty="0"/>
              <a:t>shall be appropriate</a:t>
            </a:r>
            <a:r>
              <a:rPr lang="en-US" dirty="0"/>
              <a:t> for the subject covered.”  </a:t>
            </a:r>
          </a:p>
          <a:p>
            <a:pPr marL="2057400" lvl="1" indent="-685800">
              <a:buFont typeface="Wingdings" panose="05000000000000000000" pitchFamily="2" charset="2"/>
              <a:buChar char="§"/>
            </a:pPr>
            <a:endParaRPr lang="en-US" sz="900" dirty="0"/>
          </a:p>
          <a:p>
            <a:pPr marL="685800" indent="-685800">
              <a:buFont typeface="Wingdings" panose="05000000000000000000" pitchFamily="2" charset="2"/>
              <a:buChar char="Ø"/>
            </a:pPr>
            <a:r>
              <a:rPr lang="en-US" b="1" dirty="0">
                <a:solidFill>
                  <a:srgbClr val="FE5000"/>
                </a:solidFill>
              </a:rPr>
              <a:t>Proposals must match the appropriate International Code</a:t>
            </a:r>
          </a:p>
          <a:p>
            <a:endParaRPr lang="en-US" dirty="0"/>
          </a:p>
        </p:txBody>
      </p:sp>
      <p:pic>
        <p:nvPicPr>
          <p:cNvPr id="2050" name="DefaultOcx">
            <a:extLst>
              <a:ext uri="{FF2B5EF4-FFF2-40B4-BE49-F238E27FC236}">
                <a16:creationId xmlns:a16="http://schemas.microsoft.com/office/drawing/2014/main" id="{AB54D1A5-21EE-4F06-AD42-4A9B7E2FDEC9}"/>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Hidden1">
            <a:extLst>
              <a:ext uri="{FF2B5EF4-FFF2-40B4-BE49-F238E27FC236}">
                <a16:creationId xmlns:a16="http://schemas.microsoft.com/office/drawing/2014/main" id="{82B8647F-78EE-4A0F-9A9D-DD16DB694E05}"/>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113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534B4-C645-014B-A18C-FF1C212D56E9}"/>
              </a:ext>
            </a:extLst>
          </p:cNvPr>
          <p:cNvSpPr>
            <a:spLocks noGrp="1"/>
          </p:cNvSpPr>
          <p:nvPr>
            <p:ph type="title"/>
          </p:nvPr>
        </p:nvSpPr>
        <p:spPr/>
        <p:txBody>
          <a:bodyPr>
            <a:normAutofit/>
          </a:bodyPr>
          <a:lstStyle/>
          <a:p>
            <a:pPr algn="ctr"/>
            <a:r>
              <a:rPr lang="en-US" sz="6600" b="1" dirty="0">
                <a:latin typeface="+mn-lt"/>
              </a:rPr>
              <a:t>CP#28-05, Rules of Procedure (Cont.)</a:t>
            </a:r>
          </a:p>
        </p:txBody>
      </p:sp>
      <p:sp>
        <p:nvSpPr>
          <p:cNvPr id="5" name="Content Placeholder 2">
            <a:extLst>
              <a:ext uri="{FF2B5EF4-FFF2-40B4-BE49-F238E27FC236}">
                <a16:creationId xmlns:a16="http://schemas.microsoft.com/office/drawing/2014/main" id="{594D3209-D892-714D-B022-0396309625B0}"/>
              </a:ext>
            </a:extLst>
          </p:cNvPr>
          <p:cNvSpPr>
            <a:spLocks noGrp="1"/>
          </p:cNvSpPr>
          <p:nvPr>
            <p:ph idx="1"/>
          </p:nvPr>
        </p:nvSpPr>
        <p:spPr>
          <a:xfrm>
            <a:off x="5156200" y="3438939"/>
            <a:ext cx="18087975" cy="9546809"/>
          </a:xfrm>
        </p:spPr>
        <p:txBody>
          <a:bodyPr>
            <a:normAutofit fontScale="85000" lnSpcReduction="20000"/>
          </a:bodyPr>
          <a:lstStyle/>
          <a:p>
            <a:r>
              <a:rPr lang="en-US" sz="4300" b="1" dirty="0"/>
              <a:t>Code Publication (1.3):  </a:t>
            </a:r>
          </a:p>
          <a:p>
            <a:pPr marL="2057400" lvl="1" indent="-685800">
              <a:buFont typeface="Wingdings" panose="05000000000000000000" pitchFamily="2" charset="2"/>
              <a:buChar char="§"/>
            </a:pPr>
            <a:r>
              <a:rPr lang="en-US" sz="4200" dirty="0"/>
              <a:t>“The ICC Board of Directors (ICC Board) shall determine the title and the general </a:t>
            </a:r>
            <a:r>
              <a:rPr lang="en-US" sz="4200" b="1" i="1" u="sng" dirty="0"/>
              <a:t>purpose and scope of each Code</a:t>
            </a:r>
            <a:r>
              <a:rPr lang="en-US" sz="4200" dirty="0"/>
              <a:t> published by the ICC.”</a:t>
            </a:r>
          </a:p>
          <a:p>
            <a:pPr marL="2057400" lvl="1" indent="-685800">
              <a:buFont typeface="Wingdings" panose="05000000000000000000" pitchFamily="2" charset="2"/>
              <a:buChar char="§"/>
            </a:pPr>
            <a:endParaRPr lang="en-US" sz="2400" dirty="0"/>
          </a:p>
          <a:p>
            <a:r>
              <a:rPr lang="en-US" sz="4300" b="1" dirty="0"/>
              <a:t>Submittal of Code Change Proposals: Intent (3.1):</a:t>
            </a:r>
          </a:p>
          <a:p>
            <a:pPr marL="2057400" lvl="1" indent="-685800">
              <a:buFont typeface="Wingdings" panose="05000000000000000000" pitchFamily="2" charset="2"/>
              <a:buChar char="§"/>
            </a:pPr>
            <a:r>
              <a:rPr lang="en-US" sz="4200" dirty="0"/>
              <a:t>“Any interested person. . . may submit a code change proposal which will be duly considered </a:t>
            </a:r>
            <a:r>
              <a:rPr lang="en-US" sz="4200" b="1" i="1" u="sng" dirty="0"/>
              <a:t>when in conformance</a:t>
            </a:r>
            <a:r>
              <a:rPr lang="en-US" sz="4200" dirty="0"/>
              <a:t> to these Rules of Procedure.”</a:t>
            </a:r>
          </a:p>
          <a:p>
            <a:pPr marL="2057400" lvl="1" indent="-685800">
              <a:buFont typeface="Wingdings" panose="05000000000000000000" pitchFamily="2" charset="2"/>
              <a:buChar char="§"/>
            </a:pPr>
            <a:endParaRPr lang="en-US" sz="2400" dirty="0"/>
          </a:p>
          <a:p>
            <a:r>
              <a:rPr lang="en-US" sz="4300" b="1" dirty="0"/>
              <a:t>Incomplete Code Change Proposals (4.3):</a:t>
            </a:r>
            <a:endParaRPr lang="en-US" sz="4300" dirty="0"/>
          </a:p>
          <a:p>
            <a:pPr marL="2057400" lvl="1" indent="-685800">
              <a:buFont typeface="Wingdings" panose="05000000000000000000" pitchFamily="2" charset="2"/>
              <a:buChar char="§"/>
            </a:pPr>
            <a:r>
              <a:rPr lang="en-US" sz="4200" dirty="0"/>
              <a:t>“When a code change proposal is submitted . . . without the required information or judged as not in compliance with these Rules of Procedure, . . . the </a:t>
            </a:r>
            <a:r>
              <a:rPr lang="en-US" sz="4200" b="1" i="1" u="sng" dirty="0"/>
              <a:t>proposal shall be held</a:t>
            </a:r>
            <a:r>
              <a:rPr lang="en-US" sz="4200" dirty="0"/>
              <a:t> until the deficiencies are corrected . . . .”  </a:t>
            </a:r>
          </a:p>
          <a:p>
            <a:pPr marL="2057400" lvl="1" indent="-685800">
              <a:buFont typeface="Wingdings" panose="05000000000000000000" pitchFamily="2" charset="2"/>
              <a:buChar char="§"/>
            </a:pPr>
            <a:endParaRPr lang="en-US" sz="2400" dirty="0"/>
          </a:p>
          <a:p>
            <a:r>
              <a:rPr lang="en-US" sz="4300" b="1" dirty="0"/>
              <a:t>Standard Promulgation: Proposed New Standards (3.6.3.1.1):</a:t>
            </a:r>
          </a:p>
          <a:p>
            <a:pPr marL="2057400" lvl="1" indent="-685800">
              <a:buFont typeface="Wingdings" panose="05000000000000000000" pitchFamily="2" charset="2"/>
              <a:buChar char="§"/>
            </a:pPr>
            <a:r>
              <a:rPr lang="en-US" sz="4200" dirty="0"/>
              <a:t>“The code change proposal shall be considered at the Committee Action Hearing </a:t>
            </a:r>
            <a:r>
              <a:rPr lang="en-US" sz="4200" b="1" i="1" u="sng" dirty="0"/>
              <a:t>by the applicable code development committee</a:t>
            </a:r>
            <a:r>
              <a:rPr lang="en-US" sz="4200" b="1" i="1" dirty="0"/>
              <a:t> </a:t>
            </a:r>
            <a:r>
              <a:rPr lang="en-US" sz="4200" dirty="0"/>
              <a:t>responsible for the corresponding proposed changes to the code text.” </a:t>
            </a:r>
          </a:p>
          <a:p>
            <a:pPr marL="2057400" lvl="1" indent="-685800">
              <a:buFont typeface="Wingdings" panose="05000000000000000000" pitchFamily="2" charset="2"/>
              <a:buChar char="§"/>
            </a:pPr>
            <a:endParaRPr lang="en-US" sz="2400" dirty="0"/>
          </a:p>
          <a:p>
            <a:pPr marL="685800" indent="-685800">
              <a:buFont typeface="Wingdings" panose="05000000000000000000" pitchFamily="2" charset="2"/>
              <a:buChar char="Ø"/>
            </a:pPr>
            <a:r>
              <a:rPr lang="en-US" sz="4700" b="1" dirty="0">
                <a:solidFill>
                  <a:srgbClr val="FE5000"/>
                </a:solidFill>
              </a:rPr>
              <a:t>Proposals that do not belong </a:t>
            </a:r>
            <a:r>
              <a:rPr lang="en-US" sz="4700" b="1" dirty="0">
                <a:solidFill>
                  <a:srgbClr val="FE5000"/>
                </a:solidFill>
                <a:sym typeface="Wingdings" panose="05000000000000000000" pitchFamily="2" charset="2"/>
              </a:rPr>
              <a:t> No consideration, no final votes, no adoption</a:t>
            </a:r>
            <a:endParaRPr lang="en-US" sz="4700" b="1" dirty="0">
              <a:solidFill>
                <a:srgbClr val="FE5000"/>
              </a:solidFill>
            </a:endParaRPr>
          </a:p>
          <a:p>
            <a:endParaRPr lang="en-US" dirty="0"/>
          </a:p>
        </p:txBody>
      </p:sp>
      <p:pic>
        <p:nvPicPr>
          <p:cNvPr id="2050" name="DefaultOcx">
            <a:extLst>
              <a:ext uri="{FF2B5EF4-FFF2-40B4-BE49-F238E27FC236}">
                <a16:creationId xmlns:a16="http://schemas.microsoft.com/office/drawing/2014/main" id="{AB54D1A5-21EE-4F06-AD42-4A9B7E2FDEC9}"/>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Hidden1">
            <a:extLst>
              <a:ext uri="{FF2B5EF4-FFF2-40B4-BE49-F238E27FC236}">
                <a16:creationId xmlns:a16="http://schemas.microsoft.com/office/drawing/2014/main" id="{82B8647F-78EE-4A0F-9A9D-DD16DB694E05}"/>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82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0534B4-C645-014B-A18C-FF1C212D56E9}"/>
              </a:ext>
            </a:extLst>
          </p:cNvPr>
          <p:cNvSpPr>
            <a:spLocks noGrp="1"/>
          </p:cNvSpPr>
          <p:nvPr>
            <p:ph type="title"/>
          </p:nvPr>
        </p:nvSpPr>
        <p:spPr/>
        <p:txBody>
          <a:bodyPr>
            <a:normAutofit/>
          </a:bodyPr>
          <a:lstStyle/>
          <a:p>
            <a:pPr algn="ctr"/>
            <a:r>
              <a:rPr lang="en-US" sz="6600" b="1" dirty="0">
                <a:latin typeface="+mn-lt"/>
              </a:rPr>
              <a:t>Board of Appeals Review</a:t>
            </a:r>
          </a:p>
        </p:txBody>
      </p:sp>
      <p:sp>
        <p:nvSpPr>
          <p:cNvPr id="5" name="Content Placeholder 4">
            <a:extLst>
              <a:ext uri="{FF2B5EF4-FFF2-40B4-BE49-F238E27FC236}">
                <a16:creationId xmlns:a16="http://schemas.microsoft.com/office/drawing/2014/main" id="{594D3209-D892-714D-B022-0396309625B0}"/>
              </a:ext>
            </a:extLst>
          </p:cNvPr>
          <p:cNvSpPr>
            <a:spLocks noGrp="1"/>
          </p:cNvSpPr>
          <p:nvPr>
            <p:ph idx="1"/>
          </p:nvPr>
        </p:nvSpPr>
        <p:spPr/>
        <p:txBody>
          <a:bodyPr>
            <a:normAutofit lnSpcReduction="10000"/>
          </a:bodyPr>
          <a:lstStyle/>
          <a:p>
            <a:r>
              <a:rPr lang="en-US" b="1" dirty="0"/>
              <a:t>Scope of Review (6.3.7):  </a:t>
            </a:r>
          </a:p>
          <a:p>
            <a:pPr marL="2057400" lvl="1" indent="-685800">
              <a:buFont typeface="Wingdings" panose="05000000000000000000" pitchFamily="2" charset="2"/>
              <a:buChar char="§"/>
            </a:pPr>
            <a:r>
              <a:rPr lang="en-US" dirty="0"/>
              <a:t>Includes “Matters of process and procedure”</a:t>
            </a:r>
          </a:p>
          <a:p>
            <a:pPr marL="2057400" lvl="1" indent="-685800">
              <a:buFont typeface="Wingdings" panose="05000000000000000000" pitchFamily="2" charset="2"/>
              <a:buChar char="§"/>
            </a:pPr>
            <a:r>
              <a:rPr lang="en-US" dirty="0"/>
              <a:t>Excludes “decisions on the relative merits of technical matters”</a:t>
            </a:r>
          </a:p>
          <a:p>
            <a:pPr lvl="1" indent="0">
              <a:buNone/>
            </a:pPr>
            <a:endParaRPr lang="en-US" dirty="0"/>
          </a:p>
          <a:p>
            <a:r>
              <a:rPr lang="en-US" b="1" dirty="0"/>
              <a:t>Basis for Action (6.3.8):</a:t>
            </a:r>
          </a:p>
          <a:p>
            <a:pPr marL="2057400" lvl="1" indent="-685800">
              <a:buFont typeface="Wingdings" panose="05000000000000000000" pitchFamily="2" charset="2"/>
              <a:buChar char="§"/>
            </a:pPr>
            <a:r>
              <a:rPr lang="en-US" dirty="0"/>
              <a:t>Any “material and significant irregularity of process or procedure”</a:t>
            </a:r>
          </a:p>
          <a:p>
            <a:pPr lvl="1" indent="0">
              <a:buNone/>
            </a:pPr>
            <a:endParaRPr lang="en-US" dirty="0"/>
          </a:p>
          <a:p>
            <a:r>
              <a:rPr lang="en-US" b="1" dirty="0"/>
              <a:t>Allowed Actions (6.3.9):</a:t>
            </a:r>
          </a:p>
          <a:p>
            <a:pPr marL="2057400" lvl="1" indent="-685800">
              <a:buFont typeface="Wingdings" panose="05000000000000000000" pitchFamily="2" charset="2"/>
              <a:buChar char="§"/>
            </a:pPr>
            <a:r>
              <a:rPr lang="en-US" dirty="0"/>
              <a:t>Board of Appeals may “fashion any remedy it deems appropriate”  </a:t>
            </a:r>
          </a:p>
          <a:p>
            <a:endParaRPr lang="en-US" b="1" dirty="0"/>
          </a:p>
          <a:p>
            <a:endParaRPr lang="en-US" dirty="0"/>
          </a:p>
        </p:txBody>
      </p:sp>
      <p:pic>
        <p:nvPicPr>
          <p:cNvPr id="1025" name="DefaultOcx">
            <a:extLst>
              <a:ext uri="{FF2B5EF4-FFF2-40B4-BE49-F238E27FC236}">
                <a16:creationId xmlns:a16="http://schemas.microsoft.com/office/drawing/2014/main" id="{5164A927-A9DA-4F62-958E-BCF98EAE3527}"/>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HTMLHidden1">
            <a:extLst>
              <a:ext uri="{FF2B5EF4-FFF2-40B4-BE49-F238E27FC236}">
                <a16:creationId xmlns:a16="http://schemas.microsoft.com/office/drawing/2014/main" id="{43FEC224-69D2-46E9-B761-39D7398FA245}"/>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35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DC7F-425C-472C-8022-07747821D50C}"/>
              </a:ext>
            </a:extLst>
          </p:cNvPr>
          <p:cNvSpPr>
            <a:spLocks noGrp="1"/>
          </p:cNvSpPr>
          <p:nvPr>
            <p:ph type="title"/>
          </p:nvPr>
        </p:nvSpPr>
        <p:spPr/>
        <p:txBody>
          <a:bodyPr/>
          <a:lstStyle/>
          <a:p>
            <a:r>
              <a:rPr lang="en-US" b="1" dirty="0"/>
              <a:t>Summary of Issues</a:t>
            </a:r>
          </a:p>
        </p:txBody>
      </p:sp>
      <p:sp>
        <p:nvSpPr>
          <p:cNvPr id="3" name="Content Placeholder 2">
            <a:extLst>
              <a:ext uri="{FF2B5EF4-FFF2-40B4-BE49-F238E27FC236}">
                <a16:creationId xmlns:a16="http://schemas.microsoft.com/office/drawing/2014/main" id="{0B3E763D-9E24-40CF-B4CA-FD1C40A5845F}"/>
              </a:ext>
            </a:extLst>
          </p:cNvPr>
          <p:cNvSpPr>
            <a:spLocks noGrp="1"/>
          </p:cNvSpPr>
          <p:nvPr>
            <p:ph idx="1"/>
          </p:nvPr>
        </p:nvSpPr>
        <p:spPr>
          <a:xfrm>
            <a:off x="5156200" y="3438939"/>
            <a:ext cx="18087975" cy="8782369"/>
          </a:xfrm>
        </p:spPr>
        <p:txBody>
          <a:bodyPr>
            <a:normAutofit lnSpcReduction="10000"/>
          </a:bodyPr>
          <a:lstStyle/>
          <a:p>
            <a:pPr marL="685800" indent="-685800">
              <a:buFont typeface="Wingdings" panose="05000000000000000000" pitchFamily="2" charset="2"/>
              <a:buChar char="§"/>
            </a:pPr>
            <a:r>
              <a:rPr lang="en-US" sz="5200" dirty="0"/>
              <a:t>IECC’s scope and intent is limited to energy improvements of the </a:t>
            </a:r>
            <a:r>
              <a:rPr lang="en-US" sz="5200" b="1" i="1" u="sng" dirty="0"/>
              <a:t>building</a:t>
            </a:r>
            <a:r>
              <a:rPr lang="en-US" sz="5200" dirty="0"/>
              <a:t> itself.</a:t>
            </a:r>
          </a:p>
          <a:p>
            <a:pPr marL="685800" indent="-685800">
              <a:buFont typeface="Wingdings" panose="05000000000000000000" pitchFamily="2" charset="2"/>
              <a:buChar char="§"/>
            </a:pPr>
            <a:endParaRPr lang="en-US" sz="5200" dirty="0"/>
          </a:p>
          <a:p>
            <a:pPr marL="685800" indent="-685800">
              <a:buFont typeface="Wingdings" panose="05000000000000000000" pitchFamily="2" charset="2"/>
              <a:buChar char="§"/>
            </a:pPr>
            <a:r>
              <a:rPr lang="en-US" sz="5200" dirty="0"/>
              <a:t>CE217 Parts I and II fall outside IECC’s scope and intent because they promote </a:t>
            </a:r>
            <a:r>
              <a:rPr lang="en-US" sz="5200" b="1" i="1" u="sng" dirty="0"/>
              <a:t>electric cars</a:t>
            </a:r>
            <a:r>
              <a:rPr lang="en-US" sz="5200" dirty="0"/>
              <a:t>.</a:t>
            </a:r>
          </a:p>
          <a:p>
            <a:pPr marL="685800" indent="-685800">
              <a:buFont typeface="Wingdings" panose="05000000000000000000" pitchFamily="2" charset="2"/>
              <a:buChar char="§"/>
            </a:pPr>
            <a:endParaRPr lang="en-US" sz="5200" dirty="0"/>
          </a:p>
          <a:p>
            <a:pPr marL="685800" indent="-685800">
              <a:buFont typeface="Wingdings" panose="05000000000000000000" pitchFamily="2" charset="2"/>
              <a:buChar char="§"/>
            </a:pPr>
            <a:r>
              <a:rPr lang="en-US" sz="5200" dirty="0"/>
              <a:t>RE147 does not meet IECC’s scope and intent because energy conservation hinges entirely on the </a:t>
            </a:r>
            <a:r>
              <a:rPr lang="en-US" sz="5200" b="1" i="1" u="sng" dirty="0"/>
              <a:t>future choice to switch fuels</a:t>
            </a:r>
            <a:r>
              <a:rPr lang="en-US" sz="5200" dirty="0"/>
              <a:t>.</a:t>
            </a:r>
          </a:p>
          <a:p>
            <a:pPr marL="685800" indent="-685800">
              <a:buFont typeface="Wingdings" panose="05000000000000000000" pitchFamily="2" charset="2"/>
              <a:buChar char="§"/>
            </a:pPr>
            <a:endParaRPr lang="en-US" sz="5200" dirty="0"/>
          </a:p>
          <a:p>
            <a:pPr marL="685800" indent="-685800">
              <a:buFont typeface="Wingdings" panose="05000000000000000000" pitchFamily="2" charset="2"/>
              <a:buChar char="Ø"/>
            </a:pPr>
            <a:r>
              <a:rPr lang="en-US" sz="5400" dirty="0">
                <a:solidFill>
                  <a:srgbClr val="FF0000"/>
                </a:solidFill>
              </a:rPr>
              <a:t> Even if they may be good ideas, do they belong in the IECC?</a:t>
            </a:r>
          </a:p>
        </p:txBody>
      </p:sp>
    </p:spTree>
    <p:extLst>
      <p:ext uri="{BB962C8B-B14F-4D97-AF65-F5344CB8AC3E}">
        <p14:creationId xmlns:p14="http://schemas.microsoft.com/office/powerpoint/2010/main" val="494491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465E9D5-C972-44CB-A566-F967EF500CA8}"/>
              </a:ext>
            </a:extLst>
          </p:cNvPr>
          <p:cNvSpPr>
            <a:spLocks noGrp="1"/>
          </p:cNvSpPr>
          <p:nvPr>
            <p:ph idx="1"/>
          </p:nvPr>
        </p:nvSpPr>
        <p:spPr/>
        <p:txBody>
          <a:bodyPr/>
          <a:lstStyle/>
          <a:p>
            <a:endParaRPr lang="en-US" sz="10400" dirty="0"/>
          </a:p>
          <a:p>
            <a:pPr algn="ctr"/>
            <a:r>
              <a:rPr lang="en-US" sz="8800" dirty="0"/>
              <a:t>IECC’s scope and intent is limited to direct energy improvements of the </a:t>
            </a:r>
            <a:r>
              <a:rPr lang="en-US" sz="8800" b="1" i="1" u="sng" dirty="0"/>
              <a:t>building</a:t>
            </a:r>
            <a:r>
              <a:rPr lang="en-US" sz="8800" dirty="0"/>
              <a:t> itself.</a:t>
            </a:r>
          </a:p>
        </p:txBody>
      </p:sp>
    </p:spTree>
    <p:extLst>
      <p:ext uri="{BB962C8B-B14F-4D97-AF65-F5344CB8AC3E}">
        <p14:creationId xmlns:p14="http://schemas.microsoft.com/office/powerpoint/2010/main" val="368739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E0534B4-C645-014B-A18C-FF1C212D56E9}"/>
              </a:ext>
            </a:extLst>
          </p:cNvPr>
          <p:cNvSpPr>
            <a:spLocks noGrp="1"/>
          </p:cNvSpPr>
          <p:nvPr>
            <p:ph type="title"/>
          </p:nvPr>
        </p:nvSpPr>
        <p:spPr/>
        <p:txBody>
          <a:bodyPr>
            <a:normAutofit/>
          </a:bodyPr>
          <a:lstStyle/>
          <a:p>
            <a:pPr algn="ctr"/>
            <a:r>
              <a:rPr lang="en-US" sz="6600" b="1" dirty="0">
                <a:latin typeface="+mn-lt"/>
              </a:rPr>
              <a:t>C101.3 and R101.3</a:t>
            </a:r>
          </a:p>
        </p:txBody>
      </p:sp>
      <p:sp>
        <p:nvSpPr>
          <p:cNvPr id="5" name="Content Placeholder 2">
            <a:extLst>
              <a:ext uri="{FF2B5EF4-FFF2-40B4-BE49-F238E27FC236}">
                <a16:creationId xmlns:a16="http://schemas.microsoft.com/office/drawing/2014/main" id="{594D3209-D892-714D-B022-0396309625B0}"/>
              </a:ext>
            </a:extLst>
          </p:cNvPr>
          <p:cNvSpPr>
            <a:spLocks noGrp="1"/>
          </p:cNvSpPr>
          <p:nvPr>
            <p:ph idx="1"/>
          </p:nvPr>
        </p:nvSpPr>
        <p:spPr/>
        <p:txBody>
          <a:bodyPr>
            <a:normAutofit lnSpcReduction="10000"/>
          </a:bodyPr>
          <a:lstStyle/>
          <a:p>
            <a:r>
              <a:rPr lang="en-US" dirty="0"/>
              <a:t>“This code shall regulate the design and construction </a:t>
            </a:r>
            <a:r>
              <a:rPr lang="en-US" b="1" i="1" u="sng" dirty="0"/>
              <a:t>of buildings</a:t>
            </a:r>
            <a:r>
              <a:rPr lang="en-US" b="1" i="1" dirty="0"/>
              <a:t> </a:t>
            </a:r>
            <a:r>
              <a:rPr lang="en-US" dirty="0"/>
              <a:t>for the effective use and conservation of energy over the useful life </a:t>
            </a:r>
            <a:r>
              <a:rPr lang="en-US" b="1" i="1" u="sng" dirty="0"/>
              <a:t>of each building</a:t>
            </a:r>
            <a:r>
              <a:rPr lang="en-US" dirty="0"/>
              <a:t>.</a:t>
            </a:r>
            <a:r>
              <a:rPr lang="en-US" b="1" i="1" dirty="0"/>
              <a:t> </a:t>
            </a:r>
            <a:r>
              <a:rPr lang="en-US" dirty="0"/>
              <a:t>This code is intended to provide flexibility to permit the use of innovative approaches and techniques to achieve this objective. This code is not intended to abridge safety, health or environmental requirements contained in other applicable codes or ordinances.”</a:t>
            </a:r>
          </a:p>
          <a:p>
            <a:endParaRPr lang="en-US" dirty="0"/>
          </a:p>
          <a:p>
            <a:pPr marL="685800" indent="-685800">
              <a:buFont typeface="Wingdings" panose="05000000000000000000" pitchFamily="2" charset="2"/>
              <a:buChar char="Ø"/>
            </a:pPr>
            <a:r>
              <a:rPr lang="en-US" dirty="0"/>
              <a:t>The “effective use and conservation of energy” must be accomplished by each building</a:t>
            </a:r>
          </a:p>
        </p:txBody>
      </p:sp>
      <p:pic>
        <p:nvPicPr>
          <p:cNvPr id="2050" name="DefaultOcx">
            <a:extLst>
              <a:ext uri="{FF2B5EF4-FFF2-40B4-BE49-F238E27FC236}">
                <a16:creationId xmlns:a16="http://schemas.microsoft.com/office/drawing/2014/main" id="{AB54D1A5-21EE-4F06-AD42-4A9B7E2FDEC9}"/>
              </a:ext>
            </a:extLst>
          </p:cNvPr>
          <p:cNvPicPr preferRelativeResize="0">
            <a:picLocks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HTMLHidden1">
            <a:extLst>
              <a:ext uri="{FF2B5EF4-FFF2-40B4-BE49-F238E27FC236}">
                <a16:creationId xmlns:a16="http://schemas.microsoft.com/office/drawing/2014/main" id="{82B8647F-78EE-4A0F-9A9D-DD16DB694E05}"/>
              </a:ext>
            </a:extLst>
          </p:cNvPr>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 cy="2286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57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6504-2D9B-41A1-B0BA-7AE96BA888B7}"/>
              </a:ext>
            </a:extLst>
          </p:cNvPr>
          <p:cNvSpPr>
            <a:spLocks noGrp="1"/>
          </p:cNvSpPr>
          <p:nvPr>
            <p:ph type="title"/>
          </p:nvPr>
        </p:nvSpPr>
        <p:spPr>
          <a:xfrm>
            <a:off x="5156201" y="730251"/>
            <a:ext cx="15804662" cy="2651126"/>
          </a:xfrm>
        </p:spPr>
        <p:txBody>
          <a:bodyPr>
            <a:normAutofit fontScale="90000"/>
          </a:bodyPr>
          <a:lstStyle/>
          <a:p>
            <a:pPr algn="ctr"/>
            <a:r>
              <a:rPr lang="en-US" sz="6600" b="1" i="1" dirty="0">
                <a:latin typeface="+mn-lt"/>
              </a:rPr>
              <a:t>“But our proposals regulate building design and construction, and they will improve energy use!”</a:t>
            </a:r>
          </a:p>
        </p:txBody>
      </p:sp>
      <p:sp>
        <p:nvSpPr>
          <p:cNvPr id="3" name="Content Placeholder 2">
            <a:extLst>
              <a:ext uri="{FF2B5EF4-FFF2-40B4-BE49-F238E27FC236}">
                <a16:creationId xmlns:a16="http://schemas.microsoft.com/office/drawing/2014/main" id="{C6CE132D-3111-4895-8DA8-3871B27C3B05}"/>
              </a:ext>
            </a:extLst>
          </p:cNvPr>
          <p:cNvSpPr>
            <a:spLocks noGrp="1"/>
          </p:cNvSpPr>
          <p:nvPr>
            <p:ph idx="1"/>
          </p:nvPr>
        </p:nvSpPr>
        <p:spPr/>
        <p:txBody>
          <a:bodyPr>
            <a:normAutofit/>
          </a:bodyPr>
          <a:lstStyle/>
          <a:p>
            <a:pPr marL="914400" indent="-914400">
              <a:buFont typeface="Wingdings" panose="05000000000000000000" pitchFamily="2" charset="2"/>
              <a:buChar char="§"/>
            </a:pPr>
            <a:endParaRPr lang="en-US" dirty="0"/>
          </a:p>
          <a:p>
            <a:pPr marL="914400" indent="-914400">
              <a:buFont typeface="Wingdings" panose="05000000000000000000" pitchFamily="2" charset="2"/>
              <a:buChar char="Ø"/>
            </a:pPr>
            <a:r>
              <a:rPr lang="en-US" dirty="0"/>
              <a:t>Energy improvements that occur </a:t>
            </a:r>
            <a:r>
              <a:rPr lang="en-US" i="1" dirty="0"/>
              <a:t>as an effect</a:t>
            </a:r>
            <a:r>
              <a:rPr lang="en-US" dirty="0"/>
              <a:t> of the proposal is not a sufficient reason to include it in the IECC</a:t>
            </a:r>
          </a:p>
          <a:p>
            <a:pPr marL="914400" indent="-914400">
              <a:buFont typeface="Wingdings" panose="05000000000000000000" pitchFamily="2" charset="2"/>
              <a:buChar char="§"/>
            </a:pPr>
            <a:endParaRPr lang="en-US" dirty="0"/>
          </a:p>
          <a:p>
            <a:pPr marL="2286000" lvl="1" indent="-914400">
              <a:buFont typeface="+mj-lt"/>
              <a:buAutoNum type="arabicPeriod"/>
            </a:pPr>
            <a:r>
              <a:rPr lang="en-US" sz="5600" dirty="0"/>
              <a:t>No limiting principle</a:t>
            </a:r>
          </a:p>
          <a:p>
            <a:pPr marL="2286000" lvl="1" indent="-914400">
              <a:buFont typeface="+mj-lt"/>
              <a:buAutoNum type="arabicPeriod"/>
            </a:pPr>
            <a:r>
              <a:rPr lang="en-US" sz="5600" dirty="0"/>
              <a:t>The definition of “for”</a:t>
            </a:r>
          </a:p>
          <a:p>
            <a:pPr marL="2286000" lvl="1" indent="-914400">
              <a:buFont typeface="+mj-lt"/>
              <a:buAutoNum type="arabicPeriod"/>
            </a:pPr>
            <a:r>
              <a:rPr lang="en-US" sz="5600" dirty="0"/>
              <a:t>The phrase “over the useful life of each building”</a:t>
            </a:r>
          </a:p>
          <a:p>
            <a:pPr marL="2286000" lvl="1" indent="-914400">
              <a:buFont typeface="+mj-lt"/>
              <a:buAutoNum type="arabicPeriod"/>
            </a:pPr>
            <a:r>
              <a:rPr lang="en-US" sz="5600" dirty="0"/>
              <a:t>Comparison with other International Codes and the failed attempts to change C101.3 and R101.3</a:t>
            </a:r>
          </a:p>
        </p:txBody>
      </p:sp>
    </p:spTree>
    <p:extLst>
      <p:ext uri="{BB962C8B-B14F-4D97-AF65-F5344CB8AC3E}">
        <p14:creationId xmlns:p14="http://schemas.microsoft.com/office/powerpoint/2010/main" val="64040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a:bodyPr>
          <a:lstStyle/>
          <a:p>
            <a:pPr algn="ctr"/>
            <a:r>
              <a:rPr lang="en-US" sz="6600" b="1" dirty="0">
                <a:latin typeface="+mn-lt"/>
              </a:rPr>
              <a:t>1. Open Invitation for Any Building Code</a:t>
            </a:r>
          </a:p>
        </p:txBody>
      </p:sp>
      <p:sp>
        <p:nvSpPr>
          <p:cNvPr id="3" name="Content Placeholder 2">
            <a:extLst>
              <a:ext uri="{FF2B5EF4-FFF2-40B4-BE49-F238E27FC236}">
                <a16:creationId xmlns:a16="http://schemas.microsoft.com/office/drawing/2014/main" id="{3704F6E1-0976-4A0D-BD71-638FBD33DE8B}"/>
              </a:ext>
            </a:extLst>
          </p:cNvPr>
          <p:cNvSpPr>
            <a:spLocks noGrp="1"/>
          </p:cNvSpPr>
          <p:nvPr>
            <p:ph idx="1"/>
          </p:nvPr>
        </p:nvSpPr>
        <p:spPr>
          <a:xfrm>
            <a:off x="5156200" y="3438939"/>
            <a:ext cx="18087975" cy="9204399"/>
          </a:xfrm>
        </p:spPr>
        <p:txBody>
          <a:bodyPr>
            <a:normAutofit/>
          </a:bodyPr>
          <a:lstStyle/>
          <a:p>
            <a:pPr marL="685800" indent="-685800">
              <a:buFont typeface="Wingdings" panose="05000000000000000000" pitchFamily="2" charset="2"/>
              <a:buChar char="§"/>
            </a:pPr>
            <a:r>
              <a:rPr lang="en-US" sz="5400" dirty="0"/>
              <a:t>Almost every action in people’s lives affect the use and conservation of energy</a:t>
            </a:r>
          </a:p>
          <a:p>
            <a:pPr marL="2057400" lvl="1" indent="-685800">
              <a:buFont typeface="Wingdings" panose="05000000000000000000" pitchFamily="2" charset="2"/>
              <a:buChar char="§"/>
            </a:pPr>
            <a:r>
              <a:rPr lang="en-US" sz="4600" dirty="0"/>
              <a:t>Food</a:t>
            </a:r>
          </a:p>
          <a:p>
            <a:pPr marL="2057400" lvl="1" indent="-685800">
              <a:buFont typeface="Wingdings" panose="05000000000000000000" pitchFamily="2" charset="2"/>
              <a:buChar char="§"/>
            </a:pPr>
            <a:r>
              <a:rPr lang="en-US" sz="4600" dirty="0"/>
              <a:t>Waste</a:t>
            </a:r>
          </a:p>
          <a:p>
            <a:pPr marL="2057400" lvl="1" indent="-685800">
              <a:buFont typeface="Wingdings" panose="05000000000000000000" pitchFamily="2" charset="2"/>
              <a:buChar char="§"/>
            </a:pPr>
            <a:r>
              <a:rPr lang="en-US" sz="4600" dirty="0"/>
              <a:t>Travel</a:t>
            </a:r>
          </a:p>
          <a:p>
            <a:pPr marL="2057400" lvl="1" indent="-685800">
              <a:buFont typeface="Wingdings" panose="05000000000000000000" pitchFamily="2" charset="2"/>
              <a:buChar char="§"/>
            </a:pPr>
            <a:r>
              <a:rPr lang="en-US" sz="4600" dirty="0"/>
              <a:t>Consumption</a:t>
            </a:r>
          </a:p>
          <a:p>
            <a:pPr marL="2057400" lvl="1" indent="-685800">
              <a:buFont typeface="Wingdings" panose="05000000000000000000" pitchFamily="2" charset="2"/>
              <a:buChar char="§"/>
            </a:pPr>
            <a:r>
              <a:rPr lang="en-US" sz="4600" dirty="0"/>
              <a:t>Family size</a:t>
            </a:r>
          </a:p>
          <a:p>
            <a:pPr marL="685800" indent="-685800">
              <a:buFont typeface="Wingdings" panose="05000000000000000000" pitchFamily="2" charset="2"/>
              <a:buChar char="§"/>
            </a:pPr>
            <a:endParaRPr lang="en-US" sz="5400" dirty="0"/>
          </a:p>
          <a:p>
            <a:pPr marL="685800" indent="-685800">
              <a:buFont typeface="Wingdings" panose="05000000000000000000" pitchFamily="2" charset="2"/>
              <a:buChar char="§"/>
            </a:pPr>
            <a:r>
              <a:rPr lang="en-US" sz="5400" dirty="0"/>
              <a:t>“Every new building must include a garden so that inhabitants can locally source their food and reduce the long-distance, fuel-intensive transportation of food”</a:t>
            </a:r>
            <a:endParaRPr lang="en-US" sz="4600" dirty="0"/>
          </a:p>
          <a:p>
            <a:endParaRPr lang="en-US" dirty="0"/>
          </a:p>
        </p:txBody>
      </p:sp>
    </p:spTree>
    <p:extLst>
      <p:ext uri="{BB962C8B-B14F-4D97-AF65-F5344CB8AC3E}">
        <p14:creationId xmlns:p14="http://schemas.microsoft.com/office/powerpoint/2010/main" val="121058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FA87-77CB-4C89-ADE3-C724D3A7D4E2}"/>
              </a:ext>
            </a:extLst>
          </p:cNvPr>
          <p:cNvSpPr>
            <a:spLocks noGrp="1"/>
          </p:cNvSpPr>
          <p:nvPr>
            <p:ph type="title"/>
          </p:nvPr>
        </p:nvSpPr>
        <p:spPr/>
        <p:txBody>
          <a:bodyPr>
            <a:normAutofit/>
          </a:bodyPr>
          <a:lstStyle/>
          <a:p>
            <a:pPr algn="ctr"/>
            <a:r>
              <a:rPr lang="en-US" sz="6600" b="1" dirty="0">
                <a:latin typeface="+mn-lt"/>
              </a:rPr>
              <a:t>2. “For” Means a Direct Relationship</a:t>
            </a:r>
          </a:p>
        </p:txBody>
      </p:sp>
      <p:sp>
        <p:nvSpPr>
          <p:cNvPr id="3" name="Content Placeholder 2">
            <a:extLst>
              <a:ext uri="{FF2B5EF4-FFF2-40B4-BE49-F238E27FC236}">
                <a16:creationId xmlns:a16="http://schemas.microsoft.com/office/drawing/2014/main" id="{3704F6E1-0976-4A0D-BD71-638FBD33DE8B}"/>
              </a:ext>
            </a:extLst>
          </p:cNvPr>
          <p:cNvSpPr>
            <a:spLocks noGrp="1"/>
          </p:cNvSpPr>
          <p:nvPr>
            <p:ph idx="1"/>
          </p:nvPr>
        </p:nvSpPr>
        <p:spPr>
          <a:xfrm>
            <a:off x="5156200" y="3438939"/>
            <a:ext cx="18087975" cy="9204399"/>
          </a:xfrm>
        </p:spPr>
        <p:txBody>
          <a:bodyPr>
            <a:normAutofit/>
          </a:bodyPr>
          <a:lstStyle/>
          <a:p>
            <a:r>
              <a:rPr lang="en-US" sz="4400" dirty="0"/>
              <a:t>“This code shall regulate the design and construction of buildings</a:t>
            </a:r>
            <a:r>
              <a:rPr lang="en-US" sz="4400" b="1" i="1" dirty="0"/>
              <a:t> </a:t>
            </a:r>
            <a:r>
              <a:rPr lang="en-US" sz="4400" b="1" i="1" dirty="0">
                <a:solidFill>
                  <a:srgbClr val="FE5000"/>
                </a:solidFill>
              </a:rPr>
              <a:t>for</a:t>
            </a:r>
            <a:r>
              <a:rPr lang="en-US" sz="4400" dirty="0"/>
              <a:t> the effective use and conservation of energy over the useful life of each building.”</a:t>
            </a:r>
          </a:p>
          <a:p>
            <a:pPr marL="685800" indent="-685800">
              <a:buFont typeface="Wingdings" panose="05000000000000000000" pitchFamily="2" charset="2"/>
              <a:buChar char="§"/>
            </a:pPr>
            <a:endParaRPr lang="en-US" sz="5400" dirty="0"/>
          </a:p>
          <a:p>
            <a:pPr marL="685800" indent="-685800">
              <a:buFont typeface="Wingdings" panose="05000000000000000000" pitchFamily="2" charset="2"/>
              <a:buChar char="§"/>
            </a:pPr>
            <a:endParaRPr lang="en-US" dirty="0"/>
          </a:p>
        </p:txBody>
      </p:sp>
      <p:pic>
        <p:nvPicPr>
          <p:cNvPr id="4" name="Picture 3">
            <a:extLst>
              <a:ext uri="{FF2B5EF4-FFF2-40B4-BE49-F238E27FC236}">
                <a16:creationId xmlns:a16="http://schemas.microsoft.com/office/drawing/2014/main" id="{096242F4-000E-4217-850C-F5FBA3466F41}"/>
              </a:ext>
            </a:extLst>
          </p:cNvPr>
          <p:cNvPicPr>
            <a:picLocks noChangeAspect="1"/>
          </p:cNvPicPr>
          <p:nvPr/>
        </p:nvPicPr>
        <p:blipFill>
          <a:blip r:embed="rId2"/>
          <a:stretch>
            <a:fillRect/>
          </a:stretch>
        </p:blipFill>
        <p:spPr>
          <a:xfrm>
            <a:off x="5499100" y="5266908"/>
            <a:ext cx="8516715" cy="6906041"/>
          </a:xfrm>
          <a:prstGeom prst="rect">
            <a:avLst/>
          </a:prstGeom>
          <a:ln>
            <a:solidFill>
              <a:schemeClr val="accent1"/>
            </a:solidFill>
          </a:ln>
        </p:spPr>
      </p:pic>
      <p:sp>
        <p:nvSpPr>
          <p:cNvPr id="6" name="TextBox 5">
            <a:extLst>
              <a:ext uri="{FF2B5EF4-FFF2-40B4-BE49-F238E27FC236}">
                <a16:creationId xmlns:a16="http://schemas.microsoft.com/office/drawing/2014/main" id="{8F868033-1054-4675-921A-7F7625BECE27}"/>
              </a:ext>
            </a:extLst>
          </p:cNvPr>
          <p:cNvSpPr txBox="1"/>
          <p:nvPr/>
        </p:nvSpPr>
        <p:spPr>
          <a:xfrm>
            <a:off x="14497050" y="5266908"/>
            <a:ext cx="8516715" cy="6309420"/>
          </a:xfrm>
          <a:prstGeom prst="rect">
            <a:avLst/>
          </a:prstGeom>
          <a:noFill/>
        </p:spPr>
        <p:txBody>
          <a:bodyPr wrap="square" rtlCol="0">
            <a:spAutoFit/>
          </a:bodyPr>
          <a:lstStyle/>
          <a:p>
            <a:pPr marL="685800" indent="-685800">
              <a:buFont typeface="Wingdings" panose="05000000000000000000" pitchFamily="2" charset="2"/>
              <a:buChar char="Ø"/>
            </a:pPr>
            <a:r>
              <a:rPr lang="en-US" sz="5400" u="sng" dirty="0"/>
              <a:t>Direct</a:t>
            </a:r>
            <a:r>
              <a:rPr lang="en-US" sz="5400" dirty="0"/>
              <a:t> relationship between the action and purpose </a:t>
            </a:r>
            <a:r>
              <a:rPr lang="en-US" sz="5400" i="1" dirty="0">
                <a:solidFill>
                  <a:srgbClr val="FF0000"/>
                </a:solidFill>
              </a:rPr>
              <a:t>≠</a:t>
            </a:r>
            <a:r>
              <a:rPr lang="en-US" sz="5400" dirty="0"/>
              <a:t> action that merely </a:t>
            </a:r>
            <a:r>
              <a:rPr lang="en-US" sz="5400" u="sng" dirty="0"/>
              <a:t>affects</a:t>
            </a:r>
            <a:r>
              <a:rPr lang="en-US" sz="5400" dirty="0"/>
              <a:t> the purpose</a:t>
            </a:r>
          </a:p>
          <a:p>
            <a:pPr marL="685800" indent="-685800">
              <a:buFont typeface="Wingdings" panose="05000000000000000000" pitchFamily="2" charset="2"/>
              <a:buChar char="Ø"/>
            </a:pPr>
            <a:endParaRPr lang="en-US" sz="2800" dirty="0"/>
          </a:p>
          <a:p>
            <a:pPr marL="1600200" lvl="2" indent="-685800">
              <a:buFont typeface="Wingdings" panose="05000000000000000000" pitchFamily="2" charset="2"/>
              <a:buChar char="§"/>
            </a:pPr>
            <a:r>
              <a:rPr lang="en-US" sz="4000" dirty="0"/>
              <a:t>“I received a grant for studying medicine”</a:t>
            </a:r>
          </a:p>
          <a:p>
            <a:pPr marL="1600200" lvl="2" indent="-685800">
              <a:buFont typeface="Wingdings" panose="05000000000000000000" pitchFamily="2" charset="2"/>
              <a:buChar char="§"/>
            </a:pPr>
            <a:r>
              <a:rPr lang="en-US" sz="4000" dirty="0"/>
              <a:t>“This law shall regulate goods produced for commerce”</a:t>
            </a:r>
          </a:p>
        </p:txBody>
      </p:sp>
    </p:spTree>
    <p:extLst>
      <p:ext uri="{BB962C8B-B14F-4D97-AF65-F5344CB8AC3E}">
        <p14:creationId xmlns:p14="http://schemas.microsoft.com/office/powerpoint/2010/main" val="2730222968"/>
      </p:ext>
    </p:extLst>
  </p:cSld>
  <p:clrMapOvr>
    <a:masterClrMapping/>
  </p:clrMapOvr>
</p:sld>
</file>

<file path=ppt/theme/theme1.xml><?xml version="1.0" encoding="utf-8"?>
<a:theme xmlns:a="http://schemas.openxmlformats.org/drawingml/2006/main" name="Office Theme">
  <a:themeElements>
    <a:clrScheme name="Custom 1">
      <a:dk1>
        <a:srgbClr val="0B5940"/>
      </a:dk1>
      <a:lt1>
        <a:srgbClr val="FFFFFF"/>
      </a:lt1>
      <a:dk2>
        <a:srgbClr val="242C41"/>
      </a:dk2>
      <a:lt2>
        <a:srgbClr val="EBF1F3"/>
      </a:lt2>
      <a:accent1>
        <a:srgbClr val="D0D5CB"/>
      </a:accent1>
      <a:accent2>
        <a:srgbClr val="0A8EF3"/>
      </a:accent2>
      <a:accent3>
        <a:srgbClr val="04A9A5"/>
      </a:accent3>
      <a:accent4>
        <a:srgbClr val="FFA20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F6A2A83D0EA42AA4E06B0C085511E" ma:contentTypeVersion="689" ma:contentTypeDescription="Create a new document." ma:contentTypeScope="" ma:versionID="bbe0fa2de4dff19775274ff7b29706c1">
  <xsd:schema xmlns:xsd="http://www.w3.org/2001/XMLSchema" xmlns:xs="http://www.w3.org/2001/XMLSchema" xmlns:p="http://schemas.microsoft.com/office/2006/metadata/properties" xmlns:ns2="2280dd3a-6da6-4bfb-88f9-e12ecc249002" xmlns:ns3="9269ceac-5c65-4307-8ae2-4607a049bc12" targetNamespace="http://schemas.microsoft.com/office/2006/metadata/properties" ma:root="true" ma:fieldsID="06eb05c28fffd32b7f81bff36e86a753" ns2:_="" ns3:_="">
    <xsd:import namespace="2280dd3a-6da6-4bfb-88f9-e12ecc249002"/>
    <xsd:import namespace="9269ceac-5c65-4307-8ae2-4607a049bc12"/>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2:SharedWithUsers" minOccurs="0"/>
                <xsd:element ref="ns2: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80dd3a-6da6-4bfb-88f9-e12ecc2490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69ceac-5c65-4307-8ae2-4607a049bc1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2280dd3a-6da6-4bfb-88f9-e12ecc249002" xsi:nil="true"/>
    <_dlc_DocIdUrl xmlns="2280dd3a-6da6-4bfb-88f9-e12ecc249002">
      <Url xsi:nil="true"/>
      <Description xsi:nil="true"/>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58839E6-9760-4EC4-9A9B-C1AE5A5585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80dd3a-6da6-4bfb-88f9-e12ecc249002"/>
    <ds:schemaRef ds:uri="9269ceac-5c65-4307-8ae2-4607a049bc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E3960F-D87E-4E37-A822-90B429A931D0}">
  <ds:schemaRefs>
    <ds:schemaRef ds:uri="http://schemas.microsoft.com/sharepoint/v3/contenttype/forms"/>
  </ds:schemaRefs>
</ds:datastoreItem>
</file>

<file path=customXml/itemProps3.xml><?xml version="1.0" encoding="utf-8"?>
<ds:datastoreItem xmlns:ds="http://schemas.openxmlformats.org/officeDocument/2006/customXml" ds:itemID="{281E7077-D701-4320-B7F7-8BF108E311D3}">
  <ds:schemaRefs>
    <ds:schemaRef ds:uri="http://purl.org/dc/terms/"/>
    <ds:schemaRef ds:uri="http://schemas.openxmlformats.org/package/2006/metadata/core-properties"/>
    <ds:schemaRef ds:uri="http://purl.org/dc/elements/1.1/"/>
    <ds:schemaRef ds:uri="9269ceac-5c65-4307-8ae2-4607a049bc12"/>
    <ds:schemaRef ds:uri="http://schemas.microsoft.com/office/2006/documentManagement/types"/>
    <ds:schemaRef ds:uri="http://schemas.microsoft.com/office/2006/metadata/properties"/>
    <ds:schemaRef ds:uri="2280dd3a-6da6-4bfb-88f9-e12ecc249002"/>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FCCA364F-B4AE-4312-9FF9-466B2870F29F}">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3516</TotalTime>
  <Words>1438</Words>
  <Application>Microsoft Office PowerPoint</Application>
  <PresentationFormat>Custom</PresentationFormat>
  <Paragraphs>143</Paragraphs>
  <Slides>22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National Association of Home Builders In Support of Appeal of CE217 Parts I and II and RE147 (Scope and Intent)</vt:lpstr>
      <vt:lpstr>Presentation Overview</vt:lpstr>
      <vt:lpstr>Board of Appeals Review</vt:lpstr>
      <vt:lpstr>Summary of Issues</vt:lpstr>
      <vt:lpstr>PowerPoint Presentation</vt:lpstr>
      <vt:lpstr>C101.3 and R101.3</vt:lpstr>
      <vt:lpstr>“But our proposals regulate building design and construction, and they will improve energy use!”</vt:lpstr>
      <vt:lpstr>1. Open Invitation for Any Building Code</vt:lpstr>
      <vt:lpstr>2. “For” Means a Direct Relationship</vt:lpstr>
      <vt:lpstr>3. “Over the Useful Life of Each Building”</vt:lpstr>
      <vt:lpstr>4. Drafting History and Comparison</vt:lpstr>
      <vt:lpstr>PowerPoint Presentation</vt:lpstr>
      <vt:lpstr>Quick Summary of CE217 Parts I and II</vt:lpstr>
      <vt:lpstr>Attenuated and Indirect Relationship with IECC:  At Best, Probabilistic</vt:lpstr>
      <vt:lpstr>The Building’s Energy Use Increases</vt:lpstr>
      <vt:lpstr>PowerPoint Presentation</vt:lpstr>
      <vt:lpstr>Quick Summary of RE147</vt:lpstr>
      <vt:lpstr>Advocates Admit That RE147 is for “Consumer Choice in the Future”</vt:lpstr>
      <vt:lpstr>A Building Code Entirely Dependent on a Person’s Future Life Decision</vt:lpstr>
      <vt:lpstr>Procedural Implications</vt:lpstr>
      <vt:lpstr>CP#28-05, Rules of Procedure</vt:lpstr>
      <vt:lpstr>CP#28-05, Rules of Procedure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Carmel Gieson</dc:creator>
  <cp:lastModifiedBy>Berge, Megan</cp:lastModifiedBy>
  <cp:revision>98</cp:revision>
  <dcterms:created xsi:type="dcterms:W3CDTF">2020-08-05T15:22:46Z</dcterms:created>
  <dcterms:modified xsi:type="dcterms:W3CDTF">2020-08-28T21:22:23Z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1215a8e8-73ce-4ae4-bf77-8fd9cf61a68c</vt:lpwstr>
  </property>
  <property fmtid="{D5CDD505-2E9C-101B-9397-08002B2CF9AE}" pid="3" name="ContentTypeId">
    <vt:lpwstr>0x010100E3CF6A2A83D0EA42AA4E06B0C085511E</vt:lpwstr>
  </property>
</Properties>
</file>