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48" r:id="rId2"/>
    <p:sldMasterId id="2147483766" r:id="rId3"/>
    <p:sldMasterId id="2147483756" r:id="rId4"/>
    <p:sldMasterId id="2147483760" r:id="rId5"/>
    <p:sldMasterId id="2147483744" r:id="rId6"/>
    <p:sldMasterId id="2147483764" r:id="rId7"/>
  </p:sldMasterIdLst>
  <p:notesMasterIdLst>
    <p:notesMasterId r:id="rId18"/>
  </p:notesMasterIdLst>
  <p:handoutMasterIdLst>
    <p:handoutMasterId r:id="rId19"/>
  </p:handoutMasterIdLst>
  <p:sldIdLst>
    <p:sldId id="270" r:id="rId8"/>
    <p:sldId id="280" r:id="rId9"/>
    <p:sldId id="286" r:id="rId10"/>
    <p:sldId id="283" r:id="rId11"/>
    <p:sldId id="284" r:id="rId12"/>
    <p:sldId id="282" r:id="rId13"/>
    <p:sldId id="288" r:id="rId14"/>
    <p:sldId id="281" r:id="rId15"/>
    <p:sldId id="285" r:id="rId16"/>
    <p:sldId id="287" r:id="rId17"/>
  </p:sldIdLst>
  <p:sldSz cx="9144000" cy="6858000" type="screen4x3"/>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44"/>
    <a:srgbClr val="91C9ED"/>
    <a:srgbClr val="26A146"/>
    <a:srgbClr val="3F9C35"/>
    <a:srgbClr val="0358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4" autoAdjust="0"/>
    <p:restoredTop sz="94706" autoAdjust="0"/>
  </p:normalViewPr>
  <p:slideViewPr>
    <p:cSldViewPr>
      <p:cViewPr>
        <p:scale>
          <a:sx n="80" d="100"/>
          <a:sy n="80" d="100"/>
        </p:scale>
        <p:origin x="-774"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2" d="100"/>
          <a:sy n="72" d="100"/>
        </p:scale>
        <p:origin x="-2022" y="-90"/>
      </p:cViewPr>
      <p:guideLst>
        <p:guide orient="horz" pos="2736"/>
        <p:guide pos="20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625850" y="0"/>
            <a:ext cx="2773363" cy="434975"/>
          </a:xfrm>
          <a:prstGeom prst="rect">
            <a:avLst/>
          </a:prstGeom>
        </p:spPr>
        <p:txBody>
          <a:bodyPr vert="horz" lIns="91440" tIns="45720" rIns="91440" bIns="45720" rtlCol="0"/>
          <a:lstStyle>
            <a:lvl1pPr algn="r">
              <a:defRPr sz="1200"/>
            </a:lvl1pPr>
          </a:lstStyle>
          <a:p>
            <a:fld id="{3111A2B0-FE9D-4E91-B4B3-7B56DE0CF07F}" type="datetimeFigureOut">
              <a:rPr lang="en-US" smtClean="0"/>
              <a:t>11/21/2014</a:t>
            </a:fld>
            <a:endParaRPr lang="en-US"/>
          </a:p>
        </p:txBody>
      </p:sp>
      <p:sp>
        <p:nvSpPr>
          <p:cNvPr id="4" name="Footer Placeholder 3"/>
          <p:cNvSpPr>
            <a:spLocks noGrp="1"/>
          </p:cNvSpPr>
          <p:nvPr>
            <p:ph type="ftr" sz="quarter" idx="2"/>
          </p:nvPr>
        </p:nvSpPr>
        <p:spPr>
          <a:xfrm>
            <a:off x="0" y="8250238"/>
            <a:ext cx="2773363" cy="434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625850" y="8250238"/>
            <a:ext cx="2773363" cy="434975"/>
          </a:xfrm>
          <a:prstGeom prst="rect">
            <a:avLst/>
          </a:prstGeom>
        </p:spPr>
        <p:txBody>
          <a:bodyPr vert="horz" lIns="91440" tIns="45720" rIns="91440" bIns="45720" rtlCol="0" anchor="b"/>
          <a:lstStyle>
            <a:lvl1pPr algn="r">
              <a:defRPr sz="1200"/>
            </a:lvl1pPr>
          </a:lstStyle>
          <a:p>
            <a:fld id="{DC41D643-AA41-4E84-88EE-5A5C75DE2EAE}" type="slidenum">
              <a:rPr lang="en-US" smtClean="0"/>
              <a:t>‹#›</a:t>
            </a:fld>
            <a:endParaRPr lang="en-US"/>
          </a:p>
        </p:txBody>
      </p:sp>
    </p:spTree>
    <p:extLst>
      <p:ext uri="{BB962C8B-B14F-4D97-AF65-F5344CB8AC3E}">
        <p14:creationId xmlns:p14="http://schemas.microsoft.com/office/powerpoint/2010/main" val="450141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773679" cy="434340"/>
          </a:xfrm>
          <a:prstGeom prst="rect">
            <a:avLst/>
          </a:prstGeom>
        </p:spPr>
        <p:txBody>
          <a:bodyPr vert="horz" lIns="86187" tIns="43093" rIns="86187" bIns="43093" rtlCol="0"/>
          <a:lstStyle>
            <a:lvl1pPr algn="l">
              <a:defRPr sz="1200"/>
            </a:lvl1pPr>
          </a:lstStyle>
          <a:p>
            <a:endParaRPr lang="en-US"/>
          </a:p>
        </p:txBody>
      </p:sp>
      <p:sp>
        <p:nvSpPr>
          <p:cNvPr id="3" name="Date Placeholder 2"/>
          <p:cNvSpPr>
            <a:spLocks noGrp="1"/>
          </p:cNvSpPr>
          <p:nvPr>
            <p:ph type="dt" idx="1"/>
          </p:nvPr>
        </p:nvSpPr>
        <p:spPr>
          <a:xfrm>
            <a:off x="3625641" y="0"/>
            <a:ext cx="2773679" cy="434340"/>
          </a:xfrm>
          <a:prstGeom prst="rect">
            <a:avLst/>
          </a:prstGeom>
        </p:spPr>
        <p:txBody>
          <a:bodyPr vert="horz" lIns="86187" tIns="43093" rIns="86187" bIns="43093" rtlCol="0"/>
          <a:lstStyle>
            <a:lvl1pPr algn="r">
              <a:defRPr sz="1200"/>
            </a:lvl1pPr>
          </a:lstStyle>
          <a:p>
            <a:fld id="{CC1782AE-D2E7-4051-A424-4FADA9D905F4}" type="datetimeFigureOut">
              <a:rPr lang="en-US" smtClean="0"/>
              <a:pPr/>
              <a:t>11/21/2014</a:t>
            </a:fld>
            <a:endParaRPr lang="en-US"/>
          </a:p>
        </p:txBody>
      </p:sp>
      <p:sp>
        <p:nvSpPr>
          <p:cNvPr id="4" name="Slide Image Placeholder 3"/>
          <p:cNvSpPr>
            <a:spLocks noGrp="1" noRot="1" noChangeAspect="1"/>
          </p:cNvSpPr>
          <p:nvPr>
            <p:ph type="sldImg" idx="2"/>
          </p:nvPr>
        </p:nvSpPr>
        <p:spPr>
          <a:xfrm>
            <a:off x="1028700" y="650875"/>
            <a:ext cx="4343400" cy="3257550"/>
          </a:xfrm>
          <a:prstGeom prst="rect">
            <a:avLst/>
          </a:prstGeom>
          <a:noFill/>
          <a:ln w="12700">
            <a:solidFill>
              <a:prstClr val="black"/>
            </a:solidFill>
          </a:ln>
        </p:spPr>
        <p:txBody>
          <a:bodyPr vert="horz" lIns="86187" tIns="43093" rIns="86187" bIns="43093" rtlCol="0" anchor="ctr"/>
          <a:lstStyle/>
          <a:p>
            <a:endParaRPr lang="en-US"/>
          </a:p>
        </p:txBody>
      </p:sp>
      <p:sp>
        <p:nvSpPr>
          <p:cNvPr id="5" name="Notes Placeholder 4"/>
          <p:cNvSpPr>
            <a:spLocks noGrp="1"/>
          </p:cNvSpPr>
          <p:nvPr>
            <p:ph type="body" sz="quarter" idx="3"/>
          </p:nvPr>
        </p:nvSpPr>
        <p:spPr>
          <a:xfrm>
            <a:off x="640080" y="4126230"/>
            <a:ext cx="5120640" cy="3909060"/>
          </a:xfrm>
          <a:prstGeom prst="rect">
            <a:avLst/>
          </a:prstGeom>
        </p:spPr>
        <p:txBody>
          <a:bodyPr vert="horz" lIns="86187" tIns="43093" rIns="86187" bIns="430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250953"/>
            <a:ext cx="2773679" cy="434340"/>
          </a:xfrm>
          <a:prstGeom prst="rect">
            <a:avLst/>
          </a:prstGeom>
        </p:spPr>
        <p:txBody>
          <a:bodyPr vert="horz" lIns="86187" tIns="43093" rIns="86187" bIns="43093" rtlCol="0" anchor="b"/>
          <a:lstStyle>
            <a:lvl1pPr algn="l">
              <a:defRPr sz="1200"/>
            </a:lvl1pPr>
          </a:lstStyle>
          <a:p>
            <a:endParaRPr lang="en-US"/>
          </a:p>
        </p:txBody>
      </p:sp>
      <p:sp>
        <p:nvSpPr>
          <p:cNvPr id="7" name="Slide Number Placeholder 6"/>
          <p:cNvSpPr>
            <a:spLocks noGrp="1"/>
          </p:cNvSpPr>
          <p:nvPr>
            <p:ph type="sldNum" sz="quarter" idx="5"/>
          </p:nvPr>
        </p:nvSpPr>
        <p:spPr>
          <a:xfrm>
            <a:off x="3625641" y="8250953"/>
            <a:ext cx="2773679" cy="434340"/>
          </a:xfrm>
          <a:prstGeom prst="rect">
            <a:avLst/>
          </a:prstGeom>
        </p:spPr>
        <p:txBody>
          <a:bodyPr vert="horz" lIns="86187" tIns="43093" rIns="86187" bIns="43093" rtlCol="0" anchor="b"/>
          <a:lstStyle>
            <a:lvl1pPr algn="r">
              <a:defRPr sz="1200"/>
            </a:lvl1pPr>
          </a:lstStyle>
          <a:p>
            <a:fld id="{072AE5D6-CB7F-4805-9962-AAF26F37EAAE}" type="slidenum">
              <a:rPr lang="en-US" smtClean="0"/>
              <a:pPr/>
              <a:t>‹#›</a:t>
            </a:fld>
            <a:endParaRPr lang="en-US"/>
          </a:p>
        </p:txBody>
      </p:sp>
    </p:spTree>
    <p:extLst>
      <p:ext uri="{BB962C8B-B14F-4D97-AF65-F5344CB8AC3E}">
        <p14:creationId xmlns:p14="http://schemas.microsoft.com/office/powerpoint/2010/main" val="204795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1634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2175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0509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549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0955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4593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5929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8376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2386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9381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7716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userDrawn="1"/>
        </p:nvSpPr>
        <p:spPr>
          <a:xfrm>
            <a:off x="1714500" y="1143001"/>
            <a:ext cx="7429500" cy="4419600"/>
          </a:xfrm>
          <a:prstGeom prst="rect">
            <a:avLst/>
          </a:prstGeom>
          <a:solidFill>
            <a:srgbClr val="26A14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22120" y="6135763"/>
            <a:ext cx="1993280" cy="495300"/>
          </a:xfrm>
          <a:prstGeom prst="rect">
            <a:avLst/>
          </a:prstGeom>
          <a:ln w="28575">
            <a:noFill/>
          </a:ln>
        </p:spPr>
      </p:pic>
    </p:spTree>
    <p:extLst>
      <p:ext uri="{BB962C8B-B14F-4D97-AF65-F5344CB8AC3E}">
        <p14:creationId xmlns:p14="http://schemas.microsoft.com/office/powerpoint/2010/main" val="1413653572"/>
      </p:ext>
    </p:extLst>
  </p:cSld>
  <p:clrMap bg1="lt1" tx1="dk1" bg2="lt2" tx2="dk2" accent1="accent1" accent2="accent2" accent3="accent3" accent4="accent4" accent5="accent5" accent6="accent6" hlink="hlink" folHlink="folHlink"/>
  <p:sldLayoutIdLst>
    <p:sldLayoutId id="2147483726"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134974"/>
      </p:ext>
    </p:extLst>
  </p:cSld>
  <p:clrMap bg1="lt1" tx1="dk1" bg2="lt2" tx2="dk2" accent1="accent1" accent2="accent2" accent3="accent3" accent4="accent4" accent5="accent5" accent6="accent6" hlink="hlink" folHlink="folHlink"/>
  <p:sldLayoutIdLst>
    <p:sldLayoutId id="21474837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22120" y="6135763"/>
            <a:ext cx="1993280" cy="495300"/>
          </a:xfrm>
          <a:prstGeom prst="rect">
            <a:avLst/>
          </a:prstGeom>
          <a:ln w="28575">
            <a:noFill/>
          </a:ln>
        </p:spPr>
      </p:pic>
    </p:spTree>
    <p:extLst>
      <p:ext uri="{BB962C8B-B14F-4D97-AF65-F5344CB8AC3E}">
        <p14:creationId xmlns:p14="http://schemas.microsoft.com/office/powerpoint/2010/main" val="2693096545"/>
      </p:ext>
    </p:extLst>
  </p:cSld>
  <p:clrMap bg1="lt1" tx1="dk1" bg2="lt2" tx2="dk2" accent1="accent1" accent2="accent2" accent3="accent3" accent4="accent4" accent5="accent5" accent6="accent6" hlink="hlink" folHlink="folHlink"/>
  <p:sldLayoutIdLst>
    <p:sldLayoutId id="214748376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22120" y="6135763"/>
            <a:ext cx="1993280" cy="495300"/>
          </a:xfrm>
          <a:prstGeom prst="rect">
            <a:avLst/>
          </a:prstGeom>
          <a:ln w="28575">
            <a:noFill/>
          </a:ln>
        </p:spPr>
      </p:pic>
    </p:spTree>
    <p:extLst>
      <p:ext uri="{BB962C8B-B14F-4D97-AF65-F5344CB8AC3E}">
        <p14:creationId xmlns:p14="http://schemas.microsoft.com/office/powerpoint/2010/main" val="8916600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181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22120" y="6135763"/>
            <a:ext cx="1993280" cy="495300"/>
          </a:xfrm>
          <a:prstGeom prst="rect">
            <a:avLst/>
          </a:prstGeom>
          <a:ln w="28575">
            <a:noFill/>
          </a:ln>
        </p:spPr>
      </p:pic>
    </p:spTree>
    <p:extLst>
      <p:ext uri="{BB962C8B-B14F-4D97-AF65-F5344CB8AC3E}">
        <p14:creationId xmlns:p14="http://schemas.microsoft.com/office/powerpoint/2010/main" val="161643382"/>
      </p:ext>
    </p:extLst>
  </p:cSld>
  <p:clrMap bg1="lt1" tx1="dk1" bg2="lt2" tx2="dk2" accent1="accent1" accent2="accent2" accent3="accent3" accent4="accent4" accent5="accent5" accent6="accent6" hlink="hlink" folHlink="folHlink"/>
  <p:sldLayoutIdLst>
    <p:sldLayoutId id="214748374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7144147"/>
      </p:ext>
    </p:extLst>
  </p:cSld>
  <p:clrMap bg1="lt1" tx1="dk1" bg2="lt2" tx2="dk2" accent1="accent1" accent2="accent2" accent3="accent3" accent4="accent4" accent5="accent5" accent6="accent6" hlink="hlink" folHlink="folHlink"/>
  <p:sldLayoutIdLst>
    <p:sldLayoutId id="214748376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iccsafe.org/Education"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663158"/>
            <a:ext cx="6934200" cy="1929759"/>
          </a:xfrm>
          <a:prstGeom prst="rect">
            <a:avLst/>
          </a:prstGeom>
          <a:noFill/>
        </p:spPr>
        <p:txBody>
          <a:bodyPr wrap="square" rtlCol="0">
            <a:spAutoFit/>
          </a:bodyPr>
          <a:lstStyle/>
          <a:p>
            <a:r>
              <a:rPr lang="en-US" sz="5400" b="1" dirty="0">
                <a:solidFill>
                  <a:prstClr val="white"/>
                </a:solidFill>
                <a:latin typeface="Auto 1 Lt LF" pitchFamily="34" charset="0"/>
              </a:rPr>
              <a:t>ICC’s Preferred </a:t>
            </a:r>
            <a:r>
              <a:rPr lang="en-US" sz="5400" b="1" dirty="0" smtClean="0">
                <a:solidFill>
                  <a:prstClr val="white"/>
                </a:solidFill>
                <a:latin typeface="Auto 1 Lt LF" pitchFamily="34" charset="0"/>
              </a:rPr>
              <a:t>Provider </a:t>
            </a:r>
            <a:r>
              <a:rPr lang="en-US" sz="5400" b="1" dirty="0">
                <a:solidFill>
                  <a:prstClr val="white"/>
                </a:solidFill>
                <a:latin typeface="Auto 1 Lt LF" pitchFamily="34" charset="0"/>
              </a:rPr>
              <a:t>Program</a:t>
            </a:r>
          </a:p>
        </p:txBody>
      </p:sp>
      <p:sp>
        <p:nvSpPr>
          <p:cNvPr id="3" name="TextBox 2"/>
          <p:cNvSpPr txBox="1"/>
          <p:nvPr/>
        </p:nvSpPr>
        <p:spPr>
          <a:xfrm>
            <a:off x="1898072" y="3351074"/>
            <a:ext cx="6941128" cy="2062103"/>
          </a:xfrm>
          <a:prstGeom prst="rect">
            <a:avLst/>
          </a:prstGeom>
          <a:noFill/>
        </p:spPr>
        <p:txBody>
          <a:bodyPr wrap="square" rtlCol="0">
            <a:spAutoFit/>
          </a:bodyPr>
          <a:lstStyle/>
          <a:p>
            <a:r>
              <a:rPr lang="en-US" sz="3200" dirty="0" smtClean="0">
                <a:solidFill>
                  <a:prstClr val="white"/>
                </a:solidFill>
                <a:latin typeface="Auto 1 LF" pitchFamily="34" charset="0"/>
              </a:rPr>
              <a:t>An industry partnership providing </a:t>
            </a:r>
            <a:r>
              <a:rPr lang="en-US" sz="3200" dirty="0">
                <a:solidFill>
                  <a:prstClr val="white"/>
                </a:solidFill>
                <a:latin typeface="Auto 1 LF" pitchFamily="34" charset="0"/>
              </a:rPr>
              <a:t>access to </a:t>
            </a:r>
            <a:r>
              <a:rPr lang="en-US" sz="3200" dirty="0" smtClean="0">
                <a:solidFill>
                  <a:prstClr val="white"/>
                </a:solidFill>
                <a:latin typeface="Auto 1 LF" pitchFamily="34" charset="0"/>
              </a:rPr>
              <a:t>extensive educational opportunities approved </a:t>
            </a:r>
            <a:r>
              <a:rPr lang="en-US" sz="3200" dirty="0">
                <a:solidFill>
                  <a:prstClr val="white"/>
                </a:solidFill>
                <a:latin typeface="Auto 1 LF" pitchFamily="34" charset="0"/>
              </a:rPr>
              <a:t>for </a:t>
            </a:r>
            <a:r>
              <a:rPr lang="en-US" sz="3200" dirty="0" smtClean="0">
                <a:solidFill>
                  <a:prstClr val="white"/>
                </a:solidFill>
                <a:latin typeface="Auto 1 LF" pitchFamily="34" charset="0"/>
              </a:rPr>
              <a:t>ICC </a:t>
            </a:r>
            <a:r>
              <a:rPr lang="en-US" sz="3200" dirty="0">
                <a:solidFill>
                  <a:prstClr val="white"/>
                </a:solidFill>
                <a:latin typeface="Auto 1 LF" pitchFamily="34" charset="0"/>
              </a:rPr>
              <a:t>CEUs.</a:t>
            </a:r>
          </a:p>
        </p:txBody>
      </p:sp>
    </p:spTree>
    <p:extLst>
      <p:ext uri="{BB962C8B-B14F-4D97-AF65-F5344CB8AC3E}">
        <p14:creationId xmlns:p14="http://schemas.microsoft.com/office/powerpoint/2010/main" val="1280133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436" y="762000"/>
            <a:ext cx="8575964" cy="1877437"/>
          </a:xfrm>
          <a:prstGeom prst="rect">
            <a:avLst/>
          </a:prstGeom>
          <a:noFill/>
        </p:spPr>
        <p:txBody>
          <a:bodyPr wrap="square" rtlCol="0">
            <a:spAutoFit/>
          </a:bodyPr>
          <a:lstStyle/>
          <a:p>
            <a:r>
              <a:rPr lang="en-US" sz="3200" b="1" dirty="0">
                <a:solidFill>
                  <a:schemeClr val="bg1"/>
                </a:solidFill>
                <a:latin typeface="Auto 1 Lt LF" pitchFamily="34" charset="0"/>
              </a:rPr>
              <a:t>Learn </a:t>
            </a:r>
            <a:r>
              <a:rPr lang="en-US" sz="3200" b="1" dirty="0" smtClean="0">
                <a:solidFill>
                  <a:schemeClr val="bg1"/>
                </a:solidFill>
                <a:latin typeface="Auto 1 Lt LF" pitchFamily="34" charset="0"/>
              </a:rPr>
              <a:t>More</a:t>
            </a:r>
            <a:endParaRPr lang="en-US" sz="3200" b="1" dirty="0">
              <a:solidFill>
                <a:schemeClr val="bg1"/>
              </a:solidFill>
              <a:latin typeface="Auto 1 Lt LF" pitchFamily="34" charset="0"/>
            </a:endParaRPr>
          </a:p>
          <a:p>
            <a:r>
              <a:rPr lang="en-US" sz="2800" dirty="0" smtClean="0">
                <a:solidFill>
                  <a:prstClr val="white"/>
                </a:solidFill>
                <a:latin typeface="Auto 1 LF" pitchFamily="34" charset="0"/>
              </a:rPr>
              <a:t>To learn more about ICC Education, to become </a:t>
            </a:r>
            <a:r>
              <a:rPr lang="en-US" sz="2800" dirty="0">
                <a:solidFill>
                  <a:prstClr val="white"/>
                </a:solidFill>
                <a:latin typeface="Auto 1 LF" pitchFamily="34" charset="0"/>
              </a:rPr>
              <a:t>a Preferred Provider or </a:t>
            </a:r>
            <a:r>
              <a:rPr lang="en-US" sz="2800" dirty="0" smtClean="0">
                <a:solidFill>
                  <a:prstClr val="white"/>
                </a:solidFill>
                <a:latin typeface="Auto 1 LF" pitchFamily="34" charset="0"/>
              </a:rPr>
              <a:t>to view </a:t>
            </a:r>
            <a:r>
              <a:rPr lang="en-US" sz="2800" dirty="0">
                <a:solidFill>
                  <a:prstClr val="white"/>
                </a:solidFill>
                <a:latin typeface="Auto 1 LF" pitchFamily="34" charset="0"/>
              </a:rPr>
              <a:t>courses offered by Preferred Providers, visit </a:t>
            </a:r>
            <a:r>
              <a:rPr lang="en-US" sz="2800" dirty="0">
                <a:solidFill>
                  <a:schemeClr val="bg1"/>
                </a:solidFill>
                <a:latin typeface="Auto 1 LF" pitchFamily="34" charset="0"/>
                <a:hlinkClick r:id="rId2"/>
              </a:rPr>
              <a:t>www.iccsafe.org/Education</a:t>
            </a:r>
            <a:endParaRPr lang="en-US" sz="2800" dirty="0">
              <a:solidFill>
                <a:schemeClr val="bg1"/>
              </a:solidFill>
              <a:latin typeface="Auto 1 LF" pitchFamily="34" charset="0"/>
            </a:endParaRPr>
          </a:p>
        </p:txBody>
      </p:sp>
    </p:spTree>
    <p:extLst>
      <p:ext uri="{BB962C8B-B14F-4D97-AF65-F5344CB8AC3E}">
        <p14:creationId xmlns:p14="http://schemas.microsoft.com/office/powerpoint/2010/main" val="2321997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436" y="762000"/>
            <a:ext cx="8575964" cy="3170099"/>
          </a:xfrm>
          <a:prstGeom prst="rect">
            <a:avLst/>
          </a:prstGeom>
          <a:noFill/>
        </p:spPr>
        <p:txBody>
          <a:bodyPr wrap="square" rtlCol="0">
            <a:spAutoFit/>
          </a:bodyPr>
          <a:lstStyle/>
          <a:p>
            <a:r>
              <a:rPr lang="en-US" sz="3200" b="1" dirty="0" smtClean="0">
                <a:solidFill>
                  <a:schemeClr val="bg1"/>
                </a:solidFill>
                <a:latin typeface="Auto 1 Lt LF" pitchFamily="34" charset="0"/>
              </a:rPr>
              <a:t>Goal/Purpose</a:t>
            </a:r>
            <a:endParaRPr lang="en-US" sz="3200" b="1" dirty="0">
              <a:solidFill>
                <a:schemeClr val="bg1"/>
              </a:solidFill>
              <a:latin typeface="Auto 1 Lt LF" pitchFamily="34" charset="0"/>
            </a:endParaRPr>
          </a:p>
          <a:p>
            <a:r>
              <a:rPr lang="en-US" sz="2800" dirty="0" smtClean="0">
                <a:solidFill>
                  <a:prstClr val="white"/>
                </a:solidFill>
                <a:latin typeface="Auto 1 LF" pitchFamily="34" charset="0"/>
              </a:rPr>
              <a:t>The </a:t>
            </a:r>
            <a:r>
              <a:rPr lang="en-US" sz="2800" dirty="0">
                <a:solidFill>
                  <a:prstClr val="white"/>
                </a:solidFill>
                <a:latin typeface="Auto 1 LF" pitchFamily="34" charset="0"/>
              </a:rPr>
              <a:t>Preferred Provider Program (PPP) focuses on training opportunities related to codes, standards and guidelines as well as building construction materials, products and methods. The ICC Preferred Provider Network (PPN) provides quality training courses approved for ICC </a:t>
            </a:r>
            <a:r>
              <a:rPr lang="en-US" sz="2800" dirty="0" smtClean="0">
                <a:solidFill>
                  <a:prstClr val="white"/>
                </a:solidFill>
                <a:latin typeface="Auto 1 LF" pitchFamily="34" charset="0"/>
              </a:rPr>
              <a:t>CEUs.</a:t>
            </a:r>
            <a:endParaRPr lang="en-US" sz="2800" dirty="0">
              <a:solidFill>
                <a:prstClr val="white"/>
              </a:solidFill>
              <a:latin typeface="Auto 1 LF" pitchFamily="34" charset="0"/>
            </a:endParaRPr>
          </a:p>
        </p:txBody>
      </p:sp>
    </p:spTree>
    <p:extLst>
      <p:ext uri="{BB962C8B-B14F-4D97-AF65-F5344CB8AC3E}">
        <p14:creationId xmlns:p14="http://schemas.microsoft.com/office/powerpoint/2010/main" val="1187503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9436" y="762000"/>
            <a:ext cx="8575964" cy="5386090"/>
          </a:xfrm>
          <a:prstGeom prst="rect">
            <a:avLst/>
          </a:prstGeom>
          <a:noFill/>
        </p:spPr>
        <p:txBody>
          <a:bodyPr wrap="square" rtlCol="0">
            <a:spAutoFit/>
          </a:bodyPr>
          <a:lstStyle/>
          <a:p>
            <a:r>
              <a:rPr lang="en-US" sz="3200" b="1" dirty="0" smtClean="0">
                <a:solidFill>
                  <a:schemeClr val="bg1"/>
                </a:solidFill>
                <a:latin typeface="Auto 1 Lt LF" pitchFamily="34" charset="0"/>
              </a:rPr>
              <a:t>Goal/Purpose</a:t>
            </a:r>
          </a:p>
          <a:p>
            <a:pPr marL="571500" indent="-571500">
              <a:buFont typeface="Arial" panose="020B0604020202020204" pitchFamily="34" charset="0"/>
              <a:buChar char="•"/>
            </a:pPr>
            <a:r>
              <a:rPr lang="en-US" sz="2400" dirty="0" smtClean="0">
                <a:solidFill>
                  <a:prstClr val="white"/>
                </a:solidFill>
                <a:latin typeface="Auto 1 LF" pitchFamily="34" charset="0"/>
              </a:rPr>
              <a:t>Create </a:t>
            </a:r>
            <a:r>
              <a:rPr lang="en-US" sz="2400" dirty="0">
                <a:solidFill>
                  <a:prstClr val="white"/>
                </a:solidFill>
                <a:latin typeface="Auto 1 LF" pitchFamily="34" charset="0"/>
              </a:rPr>
              <a:t>an easily accessible network of extensive training opportunities from a variety of educational resources;</a:t>
            </a:r>
          </a:p>
          <a:p>
            <a:pPr marL="571500" indent="-571500">
              <a:buFont typeface="Arial" panose="020B0604020202020204" pitchFamily="34" charset="0"/>
              <a:buChar char="•"/>
            </a:pPr>
            <a:r>
              <a:rPr lang="en-US" sz="2400" dirty="0" smtClean="0">
                <a:solidFill>
                  <a:prstClr val="white"/>
                </a:solidFill>
                <a:latin typeface="Auto 1 LF" pitchFamily="34" charset="0"/>
              </a:rPr>
              <a:t>Provide </a:t>
            </a:r>
            <a:r>
              <a:rPr lang="en-US" sz="2400" dirty="0">
                <a:solidFill>
                  <a:prstClr val="white"/>
                </a:solidFill>
                <a:latin typeface="Auto 1 LF" pitchFamily="34" charset="0"/>
              </a:rPr>
              <a:t>access to quality training on specialty topics and building products that are beyond the ICC core training programs;</a:t>
            </a:r>
          </a:p>
          <a:p>
            <a:pPr marL="571500" indent="-571500">
              <a:buFont typeface="Arial" panose="020B0604020202020204" pitchFamily="34" charset="0"/>
              <a:buChar char="•"/>
            </a:pPr>
            <a:r>
              <a:rPr lang="en-US" sz="2400" dirty="0" smtClean="0">
                <a:solidFill>
                  <a:prstClr val="white"/>
                </a:solidFill>
                <a:latin typeface="Auto 1 LF" pitchFamily="34" charset="0"/>
              </a:rPr>
              <a:t>Provide </a:t>
            </a:r>
            <a:r>
              <a:rPr lang="en-US" sz="2400" dirty="0">
                <a:solidFill>
                  <a:prstClr val="white"/>
                </a:solidFill>
                <a:latin typeface="Auto 1 LF" pitchFamily="34" charset="0"/>
              </a:rPr>
              <a:t>increased quality and support for educational renewal requirements of the ICC Certification Program;</a:t>
            </a:r>
          </a:p>
          <a:p>
            <a:pPr marL="571500" indent="-571500">
              <a:buFont typeface="Arial" panose="020B0604020202020204" pitchFamily="34" charset="0"/>
              <a:buChar char="•"/>
            </a:pPr>
            <a:r>
              <a:rPr lang="en-US" sz="2400" dirty="0" smtClean="0">
                <a:solidFill>
                  <a:prstClr val="white"/>
                </a:solidFill>
                <a:latin typeface="Auto 1 LF" pitchFamily="34" charset="0"/>
              </a:rPr>
              <a:t>Enhance </a:t>
            </a:r>
            <a:r>
              <a:rPr lang="en-US" sz="2400" dirty="0">
                <a:solidFill>
                  <a:prstClr val="white"/>
                </a:solidFill>
                <a:latin typeface="Auto 1 LF" pitchFamily="34" charset="0"/>
              </a:rPr>
              <a:t>the relationship between ICC and Educational Providers in support of building Safety and innovation in building products and construction practices;          </a:t>
            </a:r>
          </a:p>
          <a:p>
            <a:pPr marL="571500" indent="-571500">
              <a:buFont typeface="Arial" panose="020B0604020202020204" pitchFamily="34" charset="0"/>
              <a:buChar char="•"/>
            </a:pPr>
            <a:r>
              <a:rPr lang="en-US" sz="2400" dirty="0" smtClean="0">
                <a:solidFill>
                  <a:prstClr val="white"/>
                </a:solidFill>
                <a:latin typeface="Auto 1 LF" pitchFamily="34" charset="0"/>
              </a:rPr>
              <a:t>Expand </a:t>
            </a:r>
            <a:r>
              <a:rPr lang="en-US" sz="2400" dirty="0">
                <a:solidFill>
                  <a:prstClr val="white"/>
                </a:solidFill>
                <a:latin typeface="Auto 1 LF" pitchFamily="34" charset="0"/>
              </a:rPr>
              <a:t>opportunities for maintaining high level of professional achievement demonstrated through obtaining ICC certification.</a:t>
            </a:r>
          </a:p>
        </p:txBody>
      </p:sp>
    </p:spTree>
    <p:extLst>
      <p:ext uri="{BB962C8B-B14F-4D97-AF65-F5344CB8AC3E}">
        <p14:creationId xmlns:p14="http://schemas.microsoft.com/office/powerpoint/2010/main" val="691029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9436" y="762000"/>
            <a:ext cx="8575964" cy="4770537"/>
          </a:xfrm>
          <a:prstGeom prst="rect">
            <a:avLst/>
          </a:prstGeom>
          <a:noFill/>
        </p:spPr>
        <p:txBody>
          <a:bodyPr wrap="square" rtlCol="0">
            <a:spAutoFit/>
          </a:bodyPr>
          <a:lstStyle/>
          <a:p>
            <a:r>
              <a:rPr lang="en-US" sz="3200" b="1" dirty="0">
                <a:solidFill>
                  <a:schemeClr val="bg1"/>
                </a:solidFill>
                <a:latin typeface="Auto 1 Lt LF" pitchFamily="34" charset="0"/>
              </a:rPr>
              <a:t>Benefits of Becoming a Preferred Provider (</a:t>
            </a:r>
            <a:r>
              <a:rPr lang="en-US" sz="3200" b="1" dirty="0" smtClean="0">
                <a:solidFill>
                  <a:schemeClr val="bg1"/>
                </a:solidFill>
                <a:latin typeface="Auto 1 Lt LF" pitchFamily="34" charset="0"/>
              </a:rPr>
              <a:t>PP)</a:t>
            </a:r>
            <a:endParaRPr lang="en-US" sz="3200" b="1" dirty="0">
              <a:solidFill>
                <a:schemeClr val="bg1"/>
              </a:solidFill>
              <a:latin typeface="Auto 1 Lt LF" pitchFamily="34" charset="0"/>
            </a:endParaRPr>
          </a:p>
          <a:p>
            <a:pPr marL="571500" indent="-571500">
              <a:buFont typeface="Arial" panose="020B0604020202020204" pitchFamily="34" charset="0"/>
              <a:buChar char="•"/>
            </a:pPr>
            <a:r>
              <a:rPr lang="en-US" sz="2400" dirty="0" smtClean="0">
                <a:solidFill>
                  <a:prstClr val="white"/>
                </a:solidFill>
                <a:latin typeface="Auto 1 LF" pitchFamily="34" charset="0"/>
              </a:rPr>
              <a:t>Significant access opportunities to ICC contacts and subscription base</a:t>
            </a:r>
          </a:p>
          <a:p>
            <a:pPr marL="571500" indent="-571500">
              <a:buFont typeface="Arial" panose="020B0604020202020204" pitchFamily="34" charset="0"/>
              <a:buChar char="•"/>
            </a:pPr>
            <a:r>
              <a:rPr lang="en-US" sz="2400" dirty="0" smtClean="0">
                <a:solidFill>
                  <a:prstClr val="white"/>
                </a:solidFill>
                <a:latin typeface="Auto 1 LF" pitchFamily="34" charset="0"/>
              </a:rPr>
              <a:t>Connect </a:t>
            </a:r>
            <a:r>
              <a:rPr lang="en-US" sz="2400" dirty="0">
                <a:solidFill>
                  <a:prstClr val="white"/>
                </a:solidFill>
                <a:latin typeface="Auto 1 LF" pitchFamily="34" charset="0"/>
              </a:rPr>
              <a:t>with more </a:t>
            </a:r>
            <a:r>
              <a:rPr lang="en-US" sz="2400">
                <a:solidFill>
                  <a:prstClr val="white"/>
                </a:solidFill>
                <a:latin typeface="Auto 1 LF" pitchFamily="34" charset="0"/>
              </a:rPr>
              <a:t>than </a:t>
            </a:r>
            <a:r>
              <a:rPr lang="en-US" sz="2400" smtClean="0">
                <a:solidFill>
                  <a:prstClr val="white"/>
                </a:solidFill>
                <a:latin typeface="Auto 1 LF" pitchFamily="34" charset="0"/>
              </a:rPr>
              <a:t>58,000 </a:t>
            </a:r>
            <a:r>
              <a:rPr lang="en-US" sz="2400" dirty="0">
                <a:solidFill>
                  <a:prstClr val="white"/>
                </a:solidFill>
                <a:latin typeface="Auto 1 LF" pitchFamily="34" charset="0"/>
              </a:rPr>
              <a:t>ICC members, 350 ICC Chapters and 40,000 ICC-certified individuals</a:t>
            </a:r>
          </a:p>
          <a:p>
            <a:pPr marL="571500" indent="-571500">
              <a:buFont typeface="Arial" panose="020B0604020202020204" pitchFamily="34" charset="0"/>
              <a:buChar char="•"/>
            </a:pPr>
            <a:r>
              <a:rPr lang="en-US" sz="2400" dirty="0" smtClean="0">
                <a:solidFill>
                  <a:prstClr val="white"/>
                </a:solidFill>
                <a:latin typeface="Auto 1 LF" pitchFamily="34" charset="0"/>
              </a:rPr>
              <a:t>Offer </a:t>
            </a:r>
            <a:r>
              <a:rPr lang="en-US" sz="2400" dirty="0">
                <a:solidFill>
                  <a:prstClr val="white"/>
                </a:solidFill>
                <a:latin typeface="Auto 1 LF" pitchFamily="34" charset="0"/>
              </a:rPr>
              <a:t>ICC CEUs, which can be used toward ICC’s certification renewal program</a:t>
            </a:r>
          </a:p>
          <a:p>
            <a:pPr marL="571500" indent="-571500">
              <a:buFont typeface="Arial" panose="020B0604020202020204" pitchFamily="34" charset="0"/>
              <a:buChar char="•"/>
            </a:pPr>
            <a:r>
              <a:rPr lang="en-US" sz="2400" dirty="0" smtClean="0">
                <a:solidFill>
                  <a:prstClr val="white"/>
                </a:solidFill>
                <a:latin typeface="Auto 1 LF" pitchFamily="34" charset="0"/>
              </a:rPr>
              <a:t>Be </a:t>
            </a:r>
            <a:r>
              <a:rPr lang="en-US" sz="2400" dirty="0">
                <a:solidFill>
                  <a:prstClr val="white"/>
                </a:solidFill>
                <a:latin typeface="Auto 1 LF" pitchFamily="34" charset="0"/>
              </a:rPr>
              <a:t>eligible for ICC’s Chapter Education Benefit </a:t>
            </a:r>
            <a:r>
              <a:rPr lang="en-US" sz="2400" dirty="0" smtClean="0">
                <a:solidFill>
                  <a:prstClr val="white"/>
                </a:solidFill>
                <a:latin typeface="Auto 1 LF" pitchFamily="34" charset="0"/>
              </a:rPr>
              <a:t>training reimbursement</a:t>
            </a:r>
          </a:p>
          <a:p>
            <a:pPr marL="571500" indent="-571500">
              <a:buFont typeface="Arial" panose="020B0604020202020204" pitchFamily="34" charset="0"/>
              <a:buChar char="•"/>
            </a:pPr>
            <a:r>
              <a:rPr lang="en-US" sz="2400" dirty="0" smtClean="0">
                <a:solidFill>
                  <a:prstClr val="white"/>
                </a:solidFill>
                <a:latin typeface="Auto 1 LF" pitchFamily="34" charset="0"/>
              </a:rPr>
              <a:t>Save with discounted prices on ICC publications used in training</a:t>
            </a:r>
          </a:p>
        </p:txBody>
      </p:sp>
    </p:spTree>
    <p:extLst>
      <p:ext uri="{BB962C8B-B14F-4D97-AF65-F5344CB8AC3E}">
        <p14:creationId xmlns:p14="http://schemas.microsoft.com/office/powerpoint/2010/main" val="2507332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436" y="762000"/>
            <a:ext cx="8575964" cy="5324535"/>
          </a:xfrm>
          <a:prstGeom prst="rect">
            <a:avLst/>
          </a:prstGeom>
          <a:noFill/>
        </p:spPr>
        <p:txBody>
          <a:bodyPr wrap="square" rtlCol="0">
            <a:spAutoFit/>
          </a:bodyPr>
          <a:lstStyle/>
          <a:p>
            <a:r>
              <a:rPr lang="en-US" sz="3200" b="1" dirty="0" smtClean="0">
                <a:solidFill>
                  <a:schemeClr val="bg1"/>
                </a:solidFill>
                <a:latin typeface="Auto 1 Lt LF" pitchFamily="34" charset="0"/>
              </a:rPr>
              <a:t>Categories of Preferred Providers:</a:t>
            </a:r>
            <a:endParaRPr lang="en-US" sz="3200" b="1" dirty="0">
              <a:solidFill>
                <a:schemeClr val="bg1"/>
              </a:solidFill>
              <a:latin typeface="Auto 1 Lt LF" pitchFamily="34" charset="0"/>
            </a:endParaRPr>
          </a:p>
          <a:p>
            <a:pPr marL="571500" indent="-571500">
              <a:buFont typeface="Arial" panose="020B0604020202020204" pitchFamily="34" charset="0"/>
              <a:buChar char="•"/>
            </a:pPr>
            <a:r>
              <a:rPr lang="en-US" sz="2800" dirty="0" smtClean="0">
                <a:solidFill>
                  <a:prstClr val="white"/>
                </a:solidFill>
                <a:latin typeface="Auto 1 LF" pitchFamily="34" charset="0"/>
              </a:rPr>
              <a:t>ICC </a:t>
            </a:r>
            <a:r>
              <a:rPr lang="en-US" sz="2800" dirty="0">
                <a:solidFill>
                  <a:prstClr val="white"/>
                </a:solidFill>
                <a:latin typeface="Auto 1 LF" pitchFamily="34" charset="0"/>
              </a:rPr>
              <a:t>Chapters</a:t>
            </a:r>
          </a:p>
          <a:p>
            <a:pPr marL="571500" indent="-571500">
              <a:buFont typeface="Arial" panose="020B0604020202020204" pitchFamily="34" charset="0"/>
              <a:buChar char="•"/>
            </a:pPr>
            <a:r>
              <a:rPr lang="en-US" sz="2800" dirty="0" smtClean="0">
                <a:solidFill>
                  <a:prstClr val="white"/>
                </a:solidFill>
                <a:latin typeface="Auto 1 LF" pitchFamily="34" charset="0"/>
              </a:rPr>
              <a:t>Governmental </a:t>
            </a:r>
            <a:r>
              <a:rPr lang="en-US" sz="2800" dirty="0">
                <a:solidFill>
                  <a:prstClr val="white"/>
                </a:solidFill>
                <a:latin typeface="Auto 1 LF" pitchFamily="34" charset="0"/>
              </a:rPr>
              <a:t>units or agencies </a:t>
            </a:r>
            <a:r>
              <a:rPr lang="en-US" sz="2800" dirty="0" smtClean="0">
                <a:solidFill>
                  <a:prstClr val="white"/>
                </a:solidFill>
                <a:latin typeface="Auto 1 LF" pitchFamily="34" charset="0"/>
              </a:rPr>
              <a:t/>
            </a:r>
            <a:br>
              <a:rPr lang="en-US" sz="2800" dirty="0" smtClean="0">
                <a:solidFill>
                  <a:prstClr val="white"/>
                </a:solidFill>
                <a:latin typeface="Auto 1 LF" pitchFamily="34" charset="0"/>
              </a:rPr>
            </a:br>
            <a:r>
              <a:rPr lang="en-US" sz="2800" dirty="0" smtClean="0">
                <a:solidFill>
                  <a:prstClr val="white"/>
                </a:solidFill>
                <a:latin typeface="Auto 1 LF" pitchFamily="34" charset="0"/>
              </a:rPr>
              <a:t>(</a:t>
            </a:r>
            <a:r>
              <a:rPr lang="en-US" sz="2800" dirty="0">
                <a:solidFill>
                  <a:prstClr val="white"/>
                </a:solidFill>
                <a:latin typeface="Auto 1 LF" pitchFamily="34" charset="0"/>
              </a:rPr>
              <a:t>municipalities, county, state and other jurisdictional units or agencies)</a:t>
            </a:r>
          </a:p>
          <a:p>
            <a:pPr marL="571500" indent="-571500">
              <a:buFont typeface="Arial" panose="020B0604020202020204" pitchFamily="34" charset="0"/>
              <a:buChar char="•"/>
            </a:pPr>
            <a:r>
              <a:rPr lang="en-US" sz="2800" dirty="0" smtClean="0">
                <a:solidFill>
                  <a:prstClr val="white"/>
                </a:solidFill>
                <a:latin typeface="Auto 1 LF" pitchFamily="34" charset="0"/>
              </a:rPr>
              <a:t>Nonprofits </a:t>
            </a:r>
            <a:r>
              <a:rPr lang="en-US" sz="2800" dirty="0">
                <a:solidFill>
                  <a:prstClr val="white"/>
                </a:solidFill>
                <a:latin typeface="Auto 1 LF" pitchFamily="34" charset="0"/>
              </a:rPr>
              <a:t>(associations, public education institutions and similar nonprofit organizations</a:t>
            </a:r>
            <a:r>
              <a:rPr lang="en-US" sz="2800" dirty="0" smtClean="0">
                <a:solidFill>
                  <a:prstClr val="white"/>
                </a:solidFill>
                <a:latin typeface="Auto 1 LF" pitchFamily="34" charset="0"/>
              </a:rPr>
              <a:t>)</a:t>
            </a:r>
          </a:p>
          <a:p>
            <a:pPr marL="571500" indent="-571500">
              <a:buFont typeface="Arial" panose="020B0604020202020204" pitchFamily="34" charset="0"/>
              <a:buChar char="•"/>
            </a:pPr>
            <a:r>
              <a:rPr lang="en-US" sz="2800" dirty="0" smtClean="0">
                <a:solidFill>
                  <a:prstClr val="white"/>
                </a:solidFill>
                <a:latin typeface="Auto 1 LF" pitchFamily="34" charset="0"/>
              </a:rPr>
              <a:t>Educator- For Profit</a:t>
            </a:r>
            <a:endParaRPr lang="en-US" sz="2800" dirty="0">
              <a:solidFill>
                <a:prstClr val="white"/>
              </a:solidFill>
              <a:latin typeface="Auto 1 LF" pitchFamily="34" charset="0"/>
            </a:endParaRPr>
          </a:p>
          <a:p>
            <a:pPr marL="1485900" lvl="2" indent="-571500">
              <a:buFont typeface="Arial" panose="020B0604020202020204" pitchFamily="34" charset="0"/>
              <a:buChar char="•"/>
            </a:pPr>
            <a:r>
              <a:rPr lang="en-US" sz="2800" dirty="0" smtClean="0">
                <a:solidFill>
                  <a:prstClr val="white"/>
                </a:solidFill>
                <a:latin typeface="Auto 1 LF" pitchFamily="34" charset="0"/>
              </a:rPr>
              <a:t>Educator-Individual</a:t>
            </a:r>
          </a:p>
          <a:p>
            <a:pPr marL="1485900" lvl="2" indent="-571500">
              <a:buFont typeface="Arial" panose="020B0604020202020204" pitchFamily="34" charset="0"/>
              <a:buChar char="•"/>
            </a:pPr>
            <a:r>
              <a:rPr lang="en-US" sz="2800" dirty="0" smtClean="0">
                <a:solidFill>
                  <a:prstClr val="white"/>
                </a:solidFill>
                <a:latin typeface="Auto 1 LF" pitchFamily="34" charset="0"/>
              </a:rPr>
              <a:t>Educator-General</a:t>
            </a:r>
            <a:endParaRPr lang="en-US" sz="2800" dirty="0">
              <a:solidFill>
                <a:prstClr val="white"/>
              </a:solidFill>
              <a:latin typeface="Auto 1 LF" pitchFamily="34" charset="0"/>
            </a:endParaRPr>
          </a:p>
          <a:p>
            <a:pPr marL="571500" indent="-571500">
              <a:buFont typeface="Arial" panose="020B0604020202020204" pitchFamily="34" charset="0"/>
              <a:buChar char="•"/>
            </a:pPr>
            <a:r>
              <a:rPr lang="en-US" sz="2800" dirty="0" smtClean="0">
                <a:solidFill>
                  <a:prstClr val="white"/>
                </a:solidFill>
                <a:latin typeface="Auto 1 LF" pitchFamily="34" charset="0"/>
              </a:rPr>
              <a:t>Industry (Product </a:t>
            </a:r>
            <a:r>
              <a:rPr lang="en-US" sz="2800" dirty="0">
                <a:solidFill>
                  <a:prstClr val="white"/>
                </a:solidFill>
                <a:latin typeface="Auto 1 LF" pitchFamily="34" charset="0"/>
              </a:rPr>
              <a:t>manufacturers, suppliers, distributors and others related to the </a:t>
            </a:r>
            <a:r>
              <a:rPr lang="en-US" sz="2800" dirty="0" smtClean="0">
                <a:solidFill>
                  <a:prstClr val="white"/>
                </a:solidFill>
                <a:latin typeface="Auto 1 LF" pitchFamily="34" charset="0"/>
              </a:rPr>
              <a:t>industry)</a:t>
            </a:r>
            <a:endParaRPr lang="en-US" sz="2800" dirty="0">
              <a:solidFill>
                <a:prstClr val="white"/>
              </a:solidFill>
              <a:latin typeface="Auto 1 LF" pitchFamily="34" charset="0"/>
            </a:endParaRPr>
          </a:p>
        </p:txBody>
      </p:sp>
    </p:spTree>
    <p:extLst>
      <p:ext uri="{BB962C8B-B14F-4D97-AF65-F5344CB8AC3E}">
        <p14:creationId xmlns:p14="http://schemas.microsoft.com/office/powerpoint/2010/main" val="2507332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436" y="762000"/>
            <a:ext cx="8575964" cy="4093428"/>
          </a:xfrm>
          <a:prstGeom prst="rect">
            <a:avLst/>
          </a:prstGeom>
          <a:noFill/>
        </p:spPr>
        <p:txBody>
          <a:bodyPr wrap="square" rtlCol="0">
            <a:spAutoFit/>
          </a:bodyPr>
          <a:lstStyle/>
          <a:p>
            <a:r>
              <a:rPr lang="en-US" sz="3200" b="1" dirty="0" smtClean="0">
                <a:solidFill>
                  <a:schemeClr val="bg1"/>
                </a:solidFill>
                <a:latin typeface="Auto 1 Lt LF" pitchFamily="34" charset="0"/>
              </a:rPr>
              <a:t>Acceptable types </a:t>
            </a:r>
            <a:r>
              <a:rPr lang="en-US" sz="3200" b="1" dirty="0">
                <a:solidFill>
                  <a:schemeClr val="bg1"/>
                </a:solidFill>
                <a:latin typeface="Auto 1 Lt LF" pitchFamily="34" charset="0"/>
              </a:rPr>
              <a:t>of </a:t>
            </a:r>
            <a:r>
              <a:rPr lang="en-US" sz="3200" b="1" dirty="0" smtClean="0">
                <a:solidFill>
                  <a:schemeClr val="bg1"/>
                </a:solidFill>
                <a:latin typeface="Auto 1 Lt LF" pitchFamily="34" charset="0"/>
              </a:rPr>
              <a:t>Preferred Provider courses (on-site, online or both):</a:t>
            </a:r>
            <a:endParaRPr lang="en-US" sz="3200" b="1" dirty="0">
              <a:solidFill>
                <a:schemeClr val="bg1"/>
              </a:solidFill>
              <a:latin typeface="Auto 1 Lt LF" pitchFamily="34" charset="0"/>
            </a:endParaRPr>
          </a:p>
          <a:p>
            <a:pPr marL="571500" indent="-571500">
              <a:buFont typeface="Arial" panose="020B0604020202020204" pitchFamily="34" charset="0"/>
              <a:buChar char="•"/>
            </a:pPr>
            <a:r>
              <a:rPr lang="en-US" sz="2800" dirty="0" smtClean="0">
                <a:solidFill>
                  <a:prstClr val="white"/>
                </a:solidFill>
                <a:latin typeface="Auto 1 LF" pitchFamily="34" charset="0"/>
              </a:rPr>
              <a:t>Building </a:t>
            </a:r>
            <a:r>
              <a:rPr lang="en-US" sz="2800" dirty="0">
                <a:solidFill>
                  <a:prstClr val="white"/>
                </a:solidFill>
                <a:latin typeface="Auto 1 LF" pitchFamily="34" charset="0"/>
              </a:rPr>
              <a:t>construction</a:t>
            </a:r>
          </a:p>
          <a:p>
            <a:pPr marL="571500" indent="-571500">
              <a:buFont typeface="Arial" panose="020B0604020202020204" pitchFamily="34" charset="0"/>
              <a:buChar char="•"/>
            </a:pPr>
            <a:r>
              <a:rPr lang="en-US" sz="2800" dirty="0" smtClean="0">
                <a:solidFill>
                  <a:prstClr val="white"/>
                </a:solidFill>
                <a:latin typeface="Auto 1 LF" pitchFamily="34" charset="0"/>
              </a:rPr>
              <a:t>Building </a:t>
            </a:r>
            <a:r>
              <a:rPr lang="en-US" sz="2800" dirty="0">
                <a:solidFill>
                  <a:prstClr val="white"/>
                </a:solidFill>
                <a:latin typeface="Auto 1 LF" pitchFamily="34" charset="0"/>
              </a:rPr>
              <a:t>products</a:t>
            </a:r>
          </a:p>
          <a:p>
            <a:pPr marL="571500" indent="-571500">
              <a:buFont typeface="Arial" panose="020B0604020202020204" pitchFamily="34" charset="0"/>
              <a:buChar char="•"/>
            </a:pPr>
            <a:r>
              <a:rPr lang="en-US" sz="2800" dirty="0" smtClean="0">
                <a:solidFill>
                  <a:prstClr val="white"/>
                </a:solidFill>
                <a:latin typeface="Auto 1 LF" pitchFamily="34" charset="0"/>
              </a:rPr>
              <a:t>Codes </a:t>
            </a:r>
            <a:r>
              <a:rPr lang="en-US" sz="2800" dirty="0">
                <a:solidFill>
                  <a:prstClr val="white"/>
                </a:solidFill>
                <a:latin typeface="Auto 1 LF" pitchFamily="34" charset="0"/>
              </a:rPr>
              <a:t>and standards</a:t>
            </a:r>
          </a:p>
          <a:p>
            <a:pPr marL="571500" indent="-571500">
              <a:buFont typeface="Arial" panose="020B0604020202020204" pitchFamily="34" charset="0"/>
              <a:buChar char="•"/>
            </a:pPr>
            <a:r>
              <a:rPr lang="en-US" sz="2800" dirty="0" smtClean="0">
                <a:solidFill>
                  <a:prstClr val="white"/>
                </a:solidFill>
                <a:latin typeface="Auto 1 LF" pitchFamily="34" charset="0"/>
              </a:rPr>
              <a:t>Administration</a:t>
            </a:r>
            <a:r>
              <a:rPr lang="en-US" sz="2800" dirty="0">
                <a:solidFill>
                  <a:prstClr val="white"/>
                </a:solidFill>
                <a:latin typeface="Auto 1 LF" pitchFamily="34" charset="0"/>
              </a:rPr>
              <a:t>, legal and management topics related to building construction codes and standards</a:t>
            </a:r>
          </a:p>
          <a:p>
            <a:pPr marL="571500" indent="-571500">
              <a:buFont typeface="Arial" panose="020B0604020202020204" pitchFamily="34" charset="0"/>
              <a:buChar char="•"/>
            </a:pPr>
            <a:r>
              <a:rPr lang="en-US" sz="2800" dirty="0" smtClean="0">
                <a:solidFill>
                  <a:prstClr val="white"/>
                </a:solidFill>
                <a:latin typeface="Auto 1 LF" pitchFamily="34" charset="0"/>
              </a:rPr>
              <a:t>Building </a:t>
            </a:r>
            <a:r>
              <a:rPr lang="en-US" sz="2800" dirty="0">
                <a:solidFill>
                  <a:prstClr val="white"/>
                </a:solidFill>
                <a:latin typeface="Auto 1 LF" pitchFamily="34" charset="0"/>
              </a:rPr>
              <a:t>design related to architecture, engineering and similar professional disciplines</a:t>
            </a:r>
          </a:p>
        </p:txBody>
      </p:sp>
    </p:spTree>
    <p:extLst>
      <p:ext uri="{BB962C8B-B14F-4D97-AF65-F5344CB8AC3E}">
        <p14:creationId xmlns:p14="http://schemas.microsoft.com/office/powerpoint/2010/main" val="2507332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436" y="762000"/>
            <a:ext cx="8575964" cy="584775"/>
          </a:xfrm>
          <a:prstGeom prst="rect">
            <a:avLst/>
          </a:prstGeom>
          <a:noFill/>
        </p:spPr>
        <p:txBody>
          <a:bodyPr wrap="square" rtlCol="0">
            <a:spAutoFit/>
          </a:bodyPr>
          <a:lstStyle/>
          <a:p>
            <a:r>
              <a:rPr lang="en-US" sz="3200" b="1" dirty="0" smtClean="0">
                <a:solidFill>
                  <a:schemeClr val="bg1"/>
                </a:solidFill>
                <a:latin typeface="Auto 1 Lt LF" pitchFamily="34" charset="0"/>
              </a:rPr>
              <a:t>Annual Fees for Preferred Providers</a:t>
            </a:r>
            <a:endParaRPr lang="en-US" sz="2800" dirty="0">
              <a:solidFill>
                <a:prstClr val="white"/>
              </a:solidFill>
              <a:latin typeface="Auto 1 LF"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04459530"/>
              </p:ext>
            </p:extLst>
          </p:nvPr>
        </p:nvGraphicFramePr>
        <p:xfrm>
          <a:off x="386937" y="1459674"/>
          <a:ext cx="8229600" cy="5069525"/>
        </p:xfrm>
        <a:graphic>
          <a:graphicData uri="http://schemas.openxmlformats.org/drawingml/2006/table">
            <a:tbl>
              <a:tblPr firstRow="1" bandRow="1">
                <a:tableStyleId>{5C22544A-7EE6-4342-B048-85BDC9FD1C3A}</a:tableStyleId>
              </a:tblPr>
              <a:tblGrid>
                <a:gridCol w="3394710"/>
                <a:gridCol w="1645920"/>
                <a:gridCol w="1543050"/>
                <a:gridCol w="1645920"/>
              </a:tblGrid>
              <a:tr h="1025337">
                <a:tc>
                  <a:txBody>
                    <a:bodyPr/>
                    <a:lstStyle/>
                    <a:p>
                      <a:r>
                        <a:rPr lang="en-US" b="0" dirty="0" smtClean="0">
                          <a:latin typeface="Auto 1 LF" panose="020B0603040000020003" pitchFamily="34" charset="0"/>
                        </a:rPr>
                        <a:t>Provider</a:t>
                      </a:r>
                      <a:r>
                        <a:rPr lang="en-US" b="0" baseline="0" dirty="0" smtClean="0">
                          <a:latin typeface="Auto 1 LF" panose="020B0603040000020003" pitchFamily="34" charset="0"/>
                        </a:rPr>
                        <a:t> Category</a:t>
                      </a:r>
                      <a:endParaRPr lang="en-US" b="0" dirty="0">
                        <a:latin typeface="Auto 1 LF" panose="020B06030400000200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244"/>
                    </a:solidFill>
                  </a:tcPr>
                </a:tc>
                <a:tc>
                  <a:txBody>
                    <a:bodyPr/>
                    <a:lstStyle/>
                    <a:p>
                      <a:pPr algn="ctr"/>
                      <a:r>
                        <a:rPr lang="en-US" b="0" dirty="0" smtClean="0">
                          <a:latin typeface="Auto 1 LF" panose="020B0603040000020003" pitchFamily="34" charset="0"/>
                        </a:rPr>
                        <a:t>On-site Only Annual Fee</a:t>
                      </a:r>
                      <a:endParaRPr lang="en-US" b="0" dirty="0">
                        <a:latin typeface="Auto 1 LF" panose="020B06030400000200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244"/>
                    </a:solidFill>
                  </a:tcPr>
                </a:tc>
                <a:tc>
                  <a:txBody>
                    <a:bodyPr/>
                    <a:lstStyle/>
                    <a:p>
                      <a:pPr algn="ctr"/>
                      <a:r>
                        <a:rPr lang="en-US" b="0" dirty="0" smtClean="0">
                          <a:latin typeface="Auto 1 LF" panose="020B0603040000020003" pitchFamily="34" charset="0"/>
                        </a:rPr>
                        <a:t>Online</a:t>
                      </a:r>
                      <a:r>
                        <a:rPr lang="en-US" b="0" baseline="0" dirty="0" smtClean="0">
                          <a:latin typeface="Auto 1 LF" panose="020B0603040000020003" pitchFamily="34" charset="0"/>
                        </a:rPr>
                        <a:t> Only Annual Fee</a:t>
                      </a:r>
                      <a:endParaRPr lang="en-US" b="0" dirty="0">
                        <a:latin typeface="Auto 1 LF" panose="020B06030400000200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244"/>
                    </a:solidFill>
                  </a:tcPr>
                </a:tc>
                <a:tc>
                  <a:txBody>
                    <a:bodyPr/>
                    <a:lstStyle/>
                    <a:p>
                      <a:pPr algn="ctr"/>
                      <a:r>
                        <a:rPr lang="en-US" b="0" dirty="0" smtClean="0">
                          <a:latin typeface="Auto 1 LF" panose="020B0603040000020003" pitchFamily="34" charset="0"/>
                        </a:rPr>
                        <a:t>On-site</a:t>
                      </a:r>
                      <a:r>
                        <a:rPr lang="en-US" b="0" baseline="0" dirty="0" smtClean="0">
                          <a:latin typeface="Auto 1 LF" panose="020B0603040000020003" pitchFamily="34" charset="0"/>
                        </a:rPr>
                        <a:t> </a:t>
                      </a:r>
                      <a:br>
                        <a:rPr lang="en-US" b="0" baseline="0" dirty="0" smtClean="0">
                          <a:latin typeface="Auto 1 LF" panose="020B0603040000020003" pitchFamily="34" charset="0"/>
                        </a:rPr>
                      </a:br>
                      <a:r>
                        <a:rPr lang="en-US" b="0" baseline="0" dirty="0" smtClean="0">
                          <a:latin typeface="Auto 1 LF" panose="020B0603040000020003" pitchFamily="34" charset="0"/>
                        </a:rPr>
                        <a:t>and Online Annual Fee</a:t>
                      </a:r>
                      <a:endParaRPr lang="en-US" b="0" dirty="0">
                        <a:latin typeface="Auto 1 LF" panose="020B06030400000200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244"/>
                    </a:solidFill>
                  </a:tcPr>
                </a:tc>
              </a:tr>
              <a:tr h="508317">
                <a:tc>
                  <a:txBody>
                    <a:bodyPr/>
                    <a:lstStyle/>
                    <a:p>
                      <a:pPr marL="0" marR="0">
                        <a:spcBef>
                          <a:spcPts val="0"/>
                        </a:spcBef>
                        <a:spcAft>
                          <a:spcPts val="600"/>
                        </a:spcAft>
                      </a:pPr>
                      <a:r>
                        <a:rPr lang="en-US" sz="1200" b="1" dirty="0">
                          <a:effectLst/>
                          <a:latin typeface="Auto 1 LF" panose="020B0603040000020003" pitchFamily="34" charset="0"/>
                          <a:ea typeface="Calibri"/>
                          <a:cs typeface="Calibri"/>
                        </a:rPr>
                        <a:t>ICC Chapters</a:t>
                      </a:r>
                      <a:r>
                        <a:rPr lang="en-US" sz="1200" dirty="0">
                          <a:effectLst/>
                          <a:latin typeface="Auto 1 LF" panose="020B0603040000020003" pitchFamily="34" charset="0"/>
                          <a:ea typeface="Calibri"/>
                          <a:cs typeface="Calibri"/>
                        </a:rPr>
                        <a:t>, </a:t>
                      </a:r>
                      <a:r>
                        <a:rPr lang="en-US" sz="1200" i="1" dirty="0">
                          <a:effectLst/>
                          <a:latin typeface="Auto 1 LF" panose="020B0603040000020003" pitchFamily="34" charset="0"/>
                          <a:ea typeface="Calibri"/>
                          <a:cs typeface="Calibri"/>
                        </a:rPr>
                        <a:t>all chapters obtaining and maintaining ICC Chapter eligibility</a:t>
                      </a:r>
                      <a:endParaRPr lang="en-US" sz="1200" dirty="0">
                        <a:effectLst/>
                        <a:latin typeface="Auto 1 LF" panose="020B0603040000020003" pitchFamily="34" charset="0"/>
                        <a:ea typeface="Calibri"/>
                        <a:cs typeface="Calibri"/>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200" dirty="0"/>
                        <a:t>$200</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200" dirty="0"/>
                        <a:t>$200</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200" dirty="0"/>
                        <a:t>$320</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919148">
                <a:tc>
                  <a:txBody>
                    <a:bodyPr/>
                    <a:lstStyle/>
                    <a:p>
                      <a:pPr marL="0" marR="0">
                        <a:spcBef>
                          <a:spcPts val="0"/>
                        </a:spcBef>
                        <a:spcAft>
                          <a:spcPts val="600"/>
                        </a:spcAft>
                      </a:pPr>
                      <a:r>
                        <a:rPr lang="en-US" sz="1200" b="1" dirty="0">
                          <a:effectLst/>
                          <a:latin typeface="Auto 1 LF" panose="020B0603040000020003" pitchFamily="34" charset="0"/>
                          <a:ea typeface="Calibri"/>
                          <a:cs typeface="Calibri"/>
                        </a:rPr>
                        <a:t>Government and Nonprofit</a:t>
                      </a:r>
                      <a:r>
                        <a:rPr lang="en-US" sz="1200" dirty="0">
                          <a:effectLst/>
                          <a:latin typeface="Auto 1 LF" panose="020B0603040000020003" pitchFamily="34" charset="0"/>
                          <a:ea typeface="Calibri"/>
                          <a:cs typeface="Calibri"/>
                        </a:rPr>
                        <a:t>,</a:t>
                      </a:r>
                      <a:r>
                        <a:rPr lang="en-US" sz="1200" i="1" dirty="0">
                          <a:effectLst/>
                          <a:latin typeface="Auto 1 LF" panose="020B0603040000020003" pitchFamily="34" charset="0"/>
                          <a:ea typeface="Calibri"/>
                          <a:cs typeface="Calibri"/>
                        </a:rPr>
                        <a:t> municipalities, county, state and other jurisdictional unit or agencies; associations, public education institutions and similar nonprofit organizations</a:t>
                      </a:r>
                      <a:endParaRPr lang="en-US" sz="1200" dirty="0">
                        <a:effectLst/>
                        <a:latin typeface="Auto 1 LF" panose="020B0603040000020003" pitchFamily="34" charset="0"/>
                        <a:ea typeface="Calibri"/>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200" dirty="0"/>
                        <a:t>$500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200" dirty="0"/>
                        <a:t>$500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200"/>
                        <a:t>$800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919148">
                <a:tc>
                  <a:txBody>
                    <a:bodyPr/>
                    <a:lstStyle/>
                    <a:p>
                      <a:pPr marL="0" marR="0">
                        <a:spcBef>
                          <a:spcPts val="0"/>
                        </a:spcBef>
                        <a:spcAft>
                          <a:spcPts val="600"/>
                        </a:spcAft>
                      </a:pPr>
                      <a:r>
                        <a:rPr lang="en-US" sz="1200" b="1">
                          <a:effectLst/>
                          <a:latin typeface="Auto 1 LF" panose="020B0603040000020003" pitchFamily="34" charset="0"/>
                          <a:ea typeface="Calibri"/>
                          <a:cs typeface="Calibri"/>
                        </a:rPr>
                        <a:t>For-Profit Educator, Individual</a:t>
                      </a:r>
                      <a:r>
                        <a:rPr lang="en-US" sz="1200">
                          <a:effectLst/>
                          <a:latin typeface="Auto 1 LF" panose="020B0603040000020003" pitchFamily="34" charset="0"/>
                          <a:ea typeface="Calibri"/>
                          <a:cs typeface="Calibri"/>
                        </a:rPr>
                        <a:t>, </a:t>
                      </a:r>
                      <a:r>
                        <a:rPr lang="en-US" sz="1200" i="1">
                          <a:effectLst/>
                          <a:latin typeface="Auto 1 LF" panose="020B0603040000020003" pitchFamily="34" charset="0"/>
                          <a:ea typeface="Calibri"/>
                          <a:cs typeface="Calibri"/>
                        </a:rPr>
                        <a:t>private, for-profit educator with one staff member dedicated to education-related activities and instruction is limited to 30 or fewer seminar days annually</a:t>
                      </a:r>
                      <a:endParaRPr lang="en-US" sz="1200">
                        <a:effectLst/>
                        <a:latin typeface="Auto 1 LF" panose="020B0603040000020003" pitchFamily="34" charset="0"/>
                        <a:ea typeface="Calibri"/>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t>$450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200" dirty="0"/>
                        <a:t>N/A</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200" dirty="0"/>
                        <a:t>N/A</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148935">
                <a:tc>
                  <a:txBody>
                    <a:bodyPr/>
                    <a:lstStyle/>
                    <a:p>
                      <a:pPr marL="0" marR="0">
                        <a:spcBef>
                          <a:spcPts val="0"/>
                        </a:spcBef>
                        <a:spcAft>
                          <a:spcPts val="600"/>
                        </a:spcAft>
                      </a:pPr>
                      <a:r>
                        <a:rPr lang="en-US" sz="1200" b="1">
                          <a:effectLst/>
                          <a:latin typeface="Auto 1 LF" panose="020B0603040000020003" pitchFamily="34" charset="0"/>
                          <a:ea typeface="Calibri"/>
                          <a:cs typeface="Calibri"/>
                        </a:rPr>
                        <a:t>For-Profit Educator, General</a:t>
                      </a:r>
                      <a:r>
                        <a:rPr lang="en-US" sz="1200">
                          <a:effectLst/>
                          <a:latin typeface="Auto 1 LF" panose="020B0603040000020003" pitchFamily="34" charset="0"/>
                          <a:ea typeface="Calibri"/>
                          <a:cs typeface="Calibri"/>
                        </a:rPr>
                        <a:t>, </a:t>
                      </a:r>
                      <a:r>
                        <a:rPr lang="en-US" sz="1200" i="1">
                          <a:effectLst/>
                          <a:latin typeface="Auto 1 LF" panose="020B0603040000020003" pitchFamily="34" charset="0"/>
                          <a:ea typeface="Calibri"/>
                          <a:cs typeface="Calibri"/>
                        </a:rPr>
                        <a:t>private, for-profit individuals, companies and private education institutions whose number of staff members or number of instruction days exceeds the limits in the individual category</a:t>
                      </a:r>
                      <a:endParaRPr lang="en-US" sz="1200">
                        <a:effectLst/>
                        <a:latin typeface="Auto 1 LF" panose="020B0603040000020003" pitchFamily="34" charset="0"/>
                        <a:ea typeface="Calibri"/>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t>$1,000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200" dirty="0"/>
                        <a:t>$1,000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200" dirty="0"/>
                        <a:t>$1,600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08317">
                <a:tc>
                  <a:txBody>
                    <a:bodyPr/>
                    <a:lstStyle/>
                    <a:p>
                      <a:pPr marL="0" marR="0">
                        <a:spcBef>
                          <a:spcPts val="0"/>
                        </a:spcBef>
                        <a:spcAft>
                          <a:spcPts val="600"/>
                        </a:spcAft>
                      </a:pPr>
                      <a:r>
                        <a:rPr lang="en-US" sz="1200" b="1" dirty="0">
                          <a:effectLst/>
                          <a:latin typeface="Auto 1 LF" panose="020B0603040000020003" pitchFamily="34" charset="0"/>
                          <a:ea typeface="Calibri"/>
                          <a:cs typeface="Calibri"/>
                        </a:rPr>
                        <a:t>Industry</a:t>
                      </a:r>
                      <a:r>
                        <a:rPr lang="en-US" sz="1200" dirty="0">
                          <a:effectLst/>
                          <a:latin typeface="Auto 1 LF" panose="020B0603040000020003" pitchFamily="34" charset="0"/>
                          <a:ea typeface="Calibri"/>
                          <a:cs typeface="Calibri"/>
                        </a:rPr>
                        <a:t>, </a:t>
                      </a:r>
                      <a:r>
                        <a:rPr lang="en-US" sz="1200" i="1" dirty="0">
                          <a:effectLst/>
                          <a:latin typeface="Auto 1 LF" panose="020B0603040000020003" pitchFamily="34" charset="0"/>
                          <a:ea typeface="Calibri"/>
                          <a:cs typeface="Calibri"/>
                        </a:rPr>
                        <a:t>building product manufacturers, suppliers, distributors and others related to the industry</a:t>
                      </a:r>
                      <a:endParaRPr lang="en-US" sz="1200" dirty="0">
                        <a:effectLst/>
                        <a:latin typeface="Auto 1 LF" panose="020B0603040000020003" pitchFamily="34" charset="0"/>
                        <a:ea typeface="Calibri"/>
                        <a:cs typeface="Calibr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200" dirty="0"/>
                        <a:t>$1,500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200" dirty="0"/>
                        <a:t>$1,500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600"/>
                        </a:spcAft>
                      </a:pPr>
                      <a:r>
                        <a:rPr lang="en-US" sz="1200" dirty="0"/>
                        <a:t>$2,400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013690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436" y="762000"/>
            <a:ext cx="8575964" cy="4093428"/>
          </a:xfrm>
          <a:prstGeom prst="rect">
            <a:avLst/>
          </a:prstGeom>
          <a:noFill/>
        </p:spPr>
        <p:txBody>
          <a:bodyPr wrap="square" rtlCol="0">
            <a:spAutoFit/>
          </a:bodyPr>
          <a:lstStyle/>
          <a:p>
            <a:r>
              <a:rPr lang="en-US" sz="3200" b="1" dirty="0">
                <a:solidFill>
                  <a:schemeClr val="bg1"/>
                </a:solidFill>
                <a:latin typeface="Auto 1 Lt LF" pitchFamily="34" charset="0"/>
              </a:rPr>
              <a:t>How Users Benefit from the </a:t>
            </a:r>
            <a:r>
              <a:rPr lang="en-US" sz="3200" b="1" dirty="0" smtClean="0">
                <a:solidFill>
                  <a:schemeClr val="bg1"/>
                </a:solidFill>
                <a:latin typeface="Auto 1 Lt LF" pitchFamily="34" charset="0"/>
              </a:rPr>
              <a:t>Preferred </a:t>
            </a:r>
            <a:r>
              <a:rPr lang="en-US" sz="3200" b="1" dirty="0">
                <a:solidFill>
                  <a:schemeClr val="bg1"/>
                </a:solidFill>
                <a:latin typeface="Auto 1 Lt LF" pitchFamily="34" charset="0"/>
              </a:rPr>
              <a:t>Provider </a:t>
            </a:r>
            <a:r>
              <a:rPr lang="en-US" sz="3200" b="1" dirty="0" smtClean="0">
                <a:solidFill>
                  <a:schemeClr val="bg1"/>
                </a:solidFill>
                <a:latin typeface="Auto 1 Lt LF" pitchFamily="34" charset="0"/>
              </a:rPr>
              <a:t>Program</a:t>
            </a:r>
            <a:endParaRPr lang="en-US" sz="3200" b="1" dirty="0">
              <a:solidFill>
                <a:schemeClr val="bg1"/>
              </a:solidFill>
              <a:latin typeface="Auto 1 Lt LF" pitchFamily="34" charset="0"/>
            </a:endParaRPr>
          </a:p>
          <a:p>
            <a:pPr marL="571500" indent="-571500">
              <a:buFont typeface="Arial" panose="020B0604020202020204" pitchFamily="34" charset="0"/>
              <a:buChar char="•"/>
            </a:pPr>
            <a:r>
              <a:rPr lang="en-US" sz="2800" dirty="0" smtClean="0">
                <a:solidFill>
                  <a:prstClr val="white"/>
                </a:solidFill>
                <a:latin typeface="Auto 1 LF" pitchFamily="34" charset="0"/>
              </a:rPr>
              <a:t>Review </a:t>
            </a:r>
            <a:r>
              <a:rPr lang="en-US" sz="2800" dirty="0">
                <a:solidFill>
                  <a:prstClr val="white"/>
                </a:solidFill>
                <a:latin typeface="Auto 1 LF" pitchFamily="34" charset="0"/>
              </a:rPr>
              <a:t>a comprehensive list of available on-site and online educational programs on expanded topics</a:t>
            </a:r>
          </a:p>
          <a:p>
            <a:pPr marL="571500" indent="-571500">
              <a:buFont typeface="Arial" panose="020B0604020202020204" pitchFamily="34" charset="0"/>
              <a:buChar char="•"/>
            </a:pPr>
            <a:r>
              <a:rPr lang="en-US" sz="2800" dirty="0" smtClean="0">
                <a:solidFill>
                  <a:prstClr val="white"/>
                </a:solidFill>
                <a:latin typeface="Auto 1 LF" pitchFamily="34" charset="0"/>
              </a:rPr>
              <a:t>Earn </a:t>
            </a:r>
            <a:r>
              <a:rPr lang="en-US" sz="2800" dirty="0">
                <a:solidFill>
                  <a:prstClr val="white"/>
                </a:solidFill>
                <a:latin typeface="Auto 1 LF" pitchFamily="34" charset="0"/>
              </a:rPr>
              <a:t>guaranteed ICC CEUs toward renewal of ICC certifications through Preferred Providers or ICC training</a:t>
            </a:r>
          </a:p>
          <a:p>
            <a:pPr marL="571500" indent="-571500">
              <a:buFont typeface="Arial" panose="020B0604020202020204" pitchFamily="34" charset="0"/>
              <a:buChar char="•"/>
            </a:pPr>
            <a:r>
              <a:rPr lang="en-US" sz="2800" dirty="0" smtClean="0">
                <a:solidFill>
                  <a:prstClr val="white"/>
                </a:solidFill>
                <a:latin typeface="Auto 1 LF" pitchFamily="34" charset="0"/>
              </a:rPr>
              <a:t>Learn </a:t>
            </a:r>
            <a:r>
              <a:rPr lang="en-US" sz="2800" dirty="0">
                <a:solidFill>
                  <a:prstClr val="white"/>
                </a:solidFill>
                <a:latin typeface="Auto 1 LF" pitchFamily="34" charset="0"/>
              </a:rPr>
              <a:t>about other products and services of Preferred Providers</a:t>
            </a:r>
          </a:p>
        </p:txBody>
      </p:sp>
    </p:spTree>
    <p:extLst>
      <p:ext uri="{BB962C8B-B14F-4D97-AF65-F5344CB8AC3E}">
        <p14:creationId xmlns:p14="http://schemas.microsoft.com/office/powerpoint/2010/main" val="2507332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436" y="762000"/>
            <a:ext cx="8804564" cy="5016758"/>
          </a:xfrm>
          <a:prstGeom prst="rect">
            <a:avLst/>
          </a:prstGeom>
          <a:noFill/>
        </p:spPr>
        <p:txBody>
          <a:bodyPr wrap="square" rtlCol="0">
            <a:spAutoFit/>
          </a:bodyPr>
          <a:lstStyle/>
          <a:p>
            <a:r>
              <a:rPr lang="en-US" sz="3200" b="1" dirty="0" smtClean="0">
                <a:solidFill>
                  <a:schemeClr val="bg1"/>
                </a:solidFill>
                <a:latin typeface="Auto 1 Lt LF" pitchFamily="34" charset="0"/>
              </a:rPr>
              <a:t>The Process</a:t>
            </a:r>
          </a:p>
          <a:p>
            <a:pPr marL="457200" indent="-457200">
              <a:buAutoNum type="arabicPeriod"/>
            </a:pPr>
            <a:r>
              <a:rPr lang="en-US" sz="2400" dirty="0" smtClean="0">
                <a:solidFill>
                  <a:schemeClr val="bg1"/>
                </a:solidFill>
                <a:latin typeface="Auto 1 LF" panose="020B0603040000020003" pitchFamily="34" charset="0"/>
              </a:rPr>
              <a:t>Interested party files application on the PPP Website</a:t>
            </a:r>
          </a:p>
          <a:p>
            <a:pPr marL="457200" indent="-457200">
              <a:buAutoNum type="arabicPeriod"/>
            </a:pPr>
            <a:r>
              <a:rPr lang="en-US" sz="2400" dirty="0" smtClean="0">
                <a:solidFill>
                  <a:schemeClr val="bg1"/>
                </a:solidFill>
                <a:latin typeface="Auto 1 LF" panose="020B0603040000020003" pitchFamily="34" charset="0"/>
              </a:rPr>
              <a:t>ICC Education team reviews and approves or denies</a:t>
            </a:r>
          </a:p>
          <a:p>
            <a:pPr marL="457200" indent="-457200">
              <a:buAutoNum type="arabicPeriod"/>
            </a:pPr>
            <a:r>
              <a:rPr lang="en-US" sz="2400" dirty="0" smtClean="0">
                <a:solidFill>
                  <a:schemeClr val="bg1"/>
                </a:solidFill>
                <a:latin typeface="Auto 1 LF" panose="020B0603040000020003" pitchFamily="34" charset="0"/>
              </a:rPr>
              <a:t>Approved provider adds course(s) to PPP Website</a:t>
            </a:r>
          </a:p>
          <a:p>
            <a:pPr marL="457200" indent="-457200">
              <a:buAutoNum type="arabicPeriod"/>
            </a:pPr>
            <a:r>
              <a:rPr lang="en-US" sz="2400" dirty="0" smtClean="0">
                <a:solidFill>
                  <a:schemeClr val="bg1"/>
                </a:solidFill>
                <a:latin typeface="Auto 1 LF" panose="020B0603040000020003" pitchFamily="34" charset="0"/>
              </a:rPr>
              <a:t>ICC Education team reviews the course(s) and approves or denies</a:t>
            </a:r>
          </a:p>
          <a:p>
            <a:pPr marL="457200" indent="-457200">
              <a:buAutoNum type="arabicPeriod"/>
            </a:pPr>
            <a:r>
              <a:rPr lang="en-US" sz="2400" dirty="0" smtClean="0">
                <a:solidFill>
                  <a:schemeClr val="bg1"/>
                </a:solidFill>
                <a:latin typeface="Auto 1 LF" panose="020B0603040000020003" pitchFamily="34" charset="0"/>
              </a:rPr>
              <a:t>Approved provider adds date, location and contact hours to course(s)</a:t>
            </a:r>
          </a:p>
          <a:p>
            <a:pPr marL="457200" indent="-457200">
              <a:buAutoNum type="arabicPeriod"/>
            </a:pPr>
            <a:r>
              <a:rPr lang="en-US" sz="2400" dirty="0" smtClean="0">
                <a:solidFill>
                  <a:schemeClr val="bg1"/>
                </a:solidFill>
                <a:latin typeface="Auto 1 LF" panose="020B0603040000020003" pitchFamily="34" charset="0"/>
              </a:rPr>
              <a:t>PPP Website automatically populates the course(s) on the live schedule</a:t>
            </a:r>
          </a:p>
          <a:p>
            <a:pPr marL="457200" indent="-457200">
              <a:buAutoNum type="arabicPeriod"/>
            </a:pPr>
            <a:r>
              <a:rPr lang="en-US" sz="2400" dirty="0" smtClean="0">
                <a:solidFill>
                  <a:schemeClr val="bg1"/>
                </a:solidFill>
                <a:latin typeface="Auto 1 LF" panose="020B0603040000020003" pitchFamily="34" charset="0"/>
              </a:rPr>
              <a:t>Education seekers visit the PPP Website live schedule and choose course(s) of interest</a:t>
            </a:r>
          </a:p>
          <a:p>
            <a:pPr marL="457200" indent="-457200">
              <a:buAutoNum type="arabicPeriod"/>
            </a:pPr>
            <a:r>
              <a:rPr lang="en-US" sz="2400" dirty="0" smtClean="0">
                <a:solidFill>
                  <a:schemeClr val="bg1"/>
                </a:solidFill>
                <a:latin typeface="Auto 1 LF" panose="020B0603040000020003" pitchFamily="34" charset="0"/>
              </a:rPr>
              <a:t>Education seekers click on the registration button to be connected with the PP and register for the desired training         </a:t>
            </a:r>
            <a:endParaRPr lang="en-US" sz="2400" dirty="0">
              <a:solidFill>
                <a:schemeClr val="bg1"/>
              </a:solidFill>
              <a:latin typeface="Auto 1 LF" panose="020B0603040000020003" pitchFamily="34" charset="0"/>
            </a:endParaRPr>
          </a:p>
        </p:txBody>
      </p:sp>
    </p:spTree>
    <p:extLst>
      <p:ext uri="{BB962C8B-B14F-4D97-AF65-F5344CB8AC3E}">
        <p14:creationId xmlns:p14="http://schemas.microsoft.com/office/powerpoint/2010/main" val="2507332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1400</TotalTime>
  <Words>593</Words>
  <Application>Microsoft Office PowerPoint</Application>
  <PresentationFormat>On-screen Show (4:3)</PresentationFormat>
  <Paragraphs>70</Paragraphs>
  <Slides>10</Slides>
  <Notes>0</Notes>
  <HiddenSlides>0</HiddenSlides>
  <MMClips>0</MMClips>
  <ScaleCrop>false</ScaleCrop>
  <HeadingPairs>
    <vt:vector size="4" baseType="variant">
      <vt:variant>
        <vt:lpstr>Theme</vt:lpstr>
      </vt:variant>
      <vt:variant>
        <vt:i4>7</vt:i4>
      </vt:variant>
      <vt:variant>
        <vt:lpstr>Slide Titles</vt:lpstr>
      </vt:variant>
      <vt:variant>
        <vt:i4>10</vt:i4>
      </vt:variant>
    </vt:vector>
  </HeadingPairs>
  <TitlesOfParts>
    <vt:vector size="17" baseType="lpstr">
      <vt:lpstr>8_Office Theme</vt:lpstr>
      <vt:lpstr>14_Office Theme</vt:lpstr>
      <vt:lpstr>16_Office Theme</vt:lpstr>
      <vt:lpstr>9_Office Theme</vt:lpstr>
      <vt:lpstr>12_Office Theme</vt:lpstr>
      <vt:lpstr>13_Office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International Code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rrazo</dc:creator>
  <cp:lastModifiedBy>Sarah</cp:lastModifiedBy>
  <cp:revision>80</cp:revision>
  <cp:lastPrinted>2012-02-21T16:50:20Z</cp:lastPrinted>
  <dcterms:created xsi:type="dcterms:W3CDTF">2011-07-11T22:16:23Z</dcterms:created>
  <dcterms:modified xsi:type="dcterms:W3CDTF">2014-11-21T15:25:44Z</dcterms:modified>
</cp:coreProperties>
</file>